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7" r:id="rId2"/>
    <p:sldId id="375" r:id="rId3"/>
    <p:sldId id="376" r:id="rId4"/>
    <p:sldId id="413" r:id="rId5"/>
    <p:sldId id="414" r:id="rId6"/>
    <p:sldId id="378" r:id="rId7"/>
    <p:sldId id="401" r:id="rId8"/>
    <p:sldId id="415" r:id="rId9"/>
    <p:sldId id="416" r:id="rId10"/>
    <p:sldId id="402" r:id="rId11"/>
    <p:sldId id="418" r:id="rId12"/>
    <p:sldId id="403" r:id="rId13"/>
    <p:sldId id="407" r:id="rId14"/>
    <p:sldId id="408" r:id="rId15"/>
    <p:sldId id="419" r:id="rId16"/>
    <p:sldId id="420" r:id="rId17"/>
    <p:sldId id="411" r:id="rId1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4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1" autoAdjust="0"/>
    <p:restoredTop sz="78534" autoAdjust="0"/>
  </p:normalViewPr>
  <p:slideViewPr>
    <p:cSldViewPr>
      <p:cViewPr varScale="1">
        <p:scale>
          <a:sx n="79" d="100"/>
          <a:sy n="79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lise çağı öğrencilerine ve gençlere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6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7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23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55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3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21 ve 24-25.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0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21 ve 24-25.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82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21 ve 24-25.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47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8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8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8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02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71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10.07.2018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18" Type="http://schemas.openxmlformats.org/officeDocument/2006/relationships/image" Target="../media/image25.jpg"/><Relationship Id="rId3" Type="http://schemas.openxmlformats.org/officeDocument/2006/relationships/image" Target="../media/image10.jpg"/><Relationship Id="rId21" Type="http://schemas.openxmlformats.org/officeDocument/2006/relationships/image" Target="../media/image28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17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3.jpg"/><Relationship Id="rId20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5" Type="http://schemas.openxmlformats.org/officeDocument/2006/relationships/image" Target="../media/image22.jpg"/><Relationship Id="rId10" Type="http://schemas.openxmlformats.org/officeDocument/2006/relationships/image" Target="../media/image17.jpg"/><Relationship Id="rId19" Type="http://schemas.openxmlformats.org/officeDocument/2006/relationships/image" Target="../media/image26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Relationship Id="rId22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Bir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Süre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İçilmesi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Sonrasında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565980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nefessiz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kalmak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öksürmek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Dişlerde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sarı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siyah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lekelerin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oluşması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Daha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kırışık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kuru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ciltle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olduğundan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yaşlı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görünmek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1386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Bir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Süre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İçilmesi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Sonrasında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554932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Kadınlarda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erkeklerde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kısırlık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riski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Kemiklerde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kırılma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riskinin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artması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Saçlarda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dökülme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Tırnaklarda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sararma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Kötü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nefes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kokusu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3870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135772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Özellikle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ciğerlerdeki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kalpteki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damarlarının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daralması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kalınlaşması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Solunumla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enfeksiyonlar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bronşit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Zatürree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Astım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ülseri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Damar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ağrıları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krizi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Felç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Parmaklarda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kangren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İktidarsızlık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Akciğer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böbrek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pankreas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gırtlak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mesane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rahim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kanseri</a:t>
            </a:r>
            <a:endParaRPr lang="en-US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676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Sigaranın Tetiklediği </a:t>
            </a:r>
            <a:r>
              <a:rPr lang="tr-TR" sz="5200" dirty="0">
                <a:solidFill>
                  <a:srgbClr val="FF0000"/>
                </a:solidFill>
                <a:latin typeface="+mj-lt"/>
              </a:rPr>
              <a:t>Hastalıklar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535996" y="1544304"/>
            <a:ext cx="4499992" cy="327636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Katliam gibi…</a:t>
            </a:r>
            <a:endParaRPr lang="en-US" dirty="0"/>
          </a:p>
          <a:p>
            <a:r>
              <a:rPr lang="tr-TR" dirty="0"/>
              <a:t>Sigaradan dünyada her yıl 4,9 milyon kişi ölüyor, yani günde 13.000 kişi...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14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" y="603637"/>
            <a:ext cx="1380537" cy="1553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83" y="2097389"/>
            <a:ext cx="1721246" cy="1243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5" y="2296918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33" y="201068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94" y="3491613"/>
            <a:ext cx="1367263" cy="1566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04" y="910370"/>
            <a:ext cx="1234519" cy="1738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72" y="3020653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43" y="4862893"/>
            <a:ext cx="1185846" cy="1805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34" y="1249283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54" y="2824998"/>
            <a:ext cx="1615051" cy="1323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05" y="616748"/>
            <a:ext cx="1796468" cy="119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27" y="4758875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14" y="2332252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84" y="927029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46" y="2540829"/>
            <a:ext cx="1190271" cy="1796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76" y="433403"/>
            <a:ext cx="1269917" cy="1685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2" y="3555727"/>
            <a:ext cx="1606202" cy="1336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06" y="5137718"/>
            <a:ext cx="1690273" cy="1269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775" y="4758875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60" y="4776257"/>
            <a:ext cx="1225669" cy="1747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308127" y="1638975"/>
            <a:ext cx="8715705" cy="341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Hayır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!</a:t>
            </a:r>
          </a:p>
          <a:p>
            <a:pPr algn="ctr"/>
            <a:endParaRPr lang="tr-TR" sz="3600" b="1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Sana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uzatılan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sigaraya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bir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kere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Hayır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!”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dersen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daha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sonrakilere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de “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Hayır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!”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dersin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!</a:t>
            </a:r>
          </a:p>
          <a:p>
            <a:pPr algn="ctr"/>
            <a:endParaRPr lang="tr-TR" sz="3600" b="1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“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Hayır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!”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demeyi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öğren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04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Kullananların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Uyduruk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Gerekçeleri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980728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Sigara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öfkemi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yatıştırıyor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Sigara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konsantrasyonumu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arttırıyor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Birçok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insan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içiyor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Benim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onlardan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neyim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eksik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?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Birçok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ünlü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ve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akıllı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adam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içiyor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 Ben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onlardan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daha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mı</a:t>
            </a:r>
            <a:r>
              <a:rPr lang="tr-TR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akıllıyım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sanki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?</a:t>
            </a:r>
            <a:endParaRPr lang="en-US" sz="40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6377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Kullananların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Uyduruk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Gerekçeleri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980728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Bizim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evde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herkes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içiyor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Çayla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kahve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sigarasız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olmaz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!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Çalışırken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içmek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lazım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!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Yemekten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sonra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şart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!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Hazmettiriyor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Sigarasız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bir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muhabbet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düşünülemez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.</a:t>
            </a:r>
            <a:endParaRPr lang="en-US" sz="40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0256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Kullananların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Uyduruk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Gerekçeleri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980728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Sigara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açlığımı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bastırıyor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Sigara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içtiğim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zaman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kendimi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daha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büyümüş</a:t>
            </a:r>
            <a:r>
              <a:rPr lang="tr-TR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hissediyorum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Arkadaşlarım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da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içiyor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Onlardan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farklı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olmak</a:t>
            </a:r>
            <a:r>
              <a:rPr lang="tr-TR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istemiyorum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Daha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karizmatik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gösteriyor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Delikanlı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adam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sigara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içer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4000" b="1" dirty="0" err="1" smtClean="0">
                <a:solidFill>
                  <a:srgbClr val="00B050"/>
                </a:solidFill>
                <a:latin typeface="+mn-lt"/>
              </a:rPr>
              <a:t>Çok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+mn-lt"/>
              </a:rPr>
              <a:t>havalı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26955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40968"/>
            <a:ext cx="24389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611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76470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chemeClr val="bg1"/>
                </a:solidFill>
                <a:latin typeface="+mn-lt"/>
              </a:rPr>
              <a:t>Tütün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ürünlerinden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biri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4.000’den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kimyasal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madde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içeren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endParaRPr lang="tr-TR" sz="4200" dirty="0" smtClean="0">
              <a:solidFill>
                <a:schemeClr val="bg1"/>
              </a:solidFill>
              <a:latin typeface="+mn-lt"/>
            </a:endParaRPr>
          </a:p>
          <a:p>
            <a:r>
              <a:rPr lang="tr-TR" sz="4200" dirty="0">
                <a:solidFill>
                  <a:schemeClr val="bg1"/>
                </a:solidFill>
                <a:latin typeface="+mn-lt"/>
              </a:rPr>
              <a:t>	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sigara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, ne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yapar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8696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524" y="1052736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Sigarayı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ciğerlere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çekerek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kullanan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bir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kişi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her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bir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sigarada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ortalama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1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ila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2 mg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kadar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nikotin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alır</a:t>
            </a:r>
            <a:r>
              <a:rPr lang="en-US" sz="4400" b="1" dirty="0" smtClean="0">
                <a:solidFill>
                  <a:srgbClr val="00B0F0"/>
                </a:solidFill>
                <a:latin typeface="+mn-lt"/>
              </a:rPr>
              <a:t>.</a:t>
            </a:r>
            <a:endParaRPr lang="en-US" sz="4400" b="1" dirty="0">
              <a:solidFill>
                <a:srgbClr val="00B0F0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Nikotin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deri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yoluyla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,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ağzın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içini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kaplayan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mukoza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yardımıyla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veya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içe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çekilmesiyle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ciğerler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tarafından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emilir</a:t>
            </a:r>
            <a:r>
              <a:rPr lang="en-US" sz="4400" b="1" dirty="0" smtClean="0">
                <a:solidFill>
                  <a:srgbClr val="00B0F0"/>
                </a:solidFill>
                <a:latin typeface="+mn-lt"/>
              </a:rPr>
              <a:t>.</a:t>
            </a:r>
            <a:endParaRPr lang="en-US" sz="4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  <a:latin typeface="+mj-lt"/>
              </a:rPr>
              <a:t>Sigara</a:t>
            </a:r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nedir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, ne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yapar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6778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340768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00B0F0"/>
                </a:solidFill>
                <a:latin typeface="+mn-lt"/>
              </a:rPr>
              <a:t>Beyin</a:t>
            </a:r>
            <a:r>
              <a:rPr lang="en-US" sz="44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ve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vücut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üzerinde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,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bir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kısmı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henüz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tespit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edilememiş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karmaşık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birtakım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etkileri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vardır</a:t>
            </a:r>
            <a:r>
              <a:rPr lang="en-US" sz="4400" b="1" dirty="0" smtClean="0">
                <a:solidFill>
                  <a:srgbClr val="00B0F0"/>
                </a:solidFill>
                <a:latin typeface="+mn-lt"/>
              </a:rPr>
              <a:t>.</a:t>
            </a:r>
            <a:endParaRPr lang="en-US" sz="4400" b="1" dirty="0">
              <a:solidFill>
                <a:srgbClr val="00B0F0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4400" b="1" dirty="0" smtClean="0">
                <a:solidFill>
                  <a:srgbClr val="00B0F0"/>
                </a:solidFill>
                <a:latin typeface="+mn-lt"/>
              </a:rPr>
              <a:t>Nikotin y</a:t>
            </a:r>
            <a:r>
              <a:rPr lang="en-US" sz="4400" b="1" dirty="0" err="1" smtClean="0">
                <a:solidFill>
                  <a:srgbClr val="00B0F0"/>
                </a:solidFill>
                <a:latin typeface="+mn-lt"/>
              </a:rPr>
              <a:t>ağ</a:t>
            </a:r>
            <a:r>
              <a:rPr lang="en-US" sz="44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dokusunda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biriktiğinden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sigara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bırakıldıktan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sonra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dahi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vücuttan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atılması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çok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uzun</a:t>
            </a:r>
            <a:r>
              <a:rPr lang="en-US" sz="4400" b="1" dirty="0">
                <a:solidFill>
                  <a:srgbClr val="00B0F0"/>
                </a:solidFill>
                <a:latin typeface="+mn-lt"/>
              </a:rPr>
              <a:t> zaman </a:t>
            </a:r>
            <a:r>
              <a:rPr lang="en-US" sz="4400" b="1" dirty="0" err="1">
                <a:solidFill>
                  <a:srgbClr val="00B0F0"/>
                </a:solidFill>
                <a:latin typeface="+mn-lt"/>
              </a:rPr>
              <a:t>alır</a:t>
            </a:r>
            <a:r>
              <a:rPr lang="en-US" sz="4400" b="1" dirty="0" smtClean="0">
                <a:solidFill>
                  <a:srgbClr val="00B0F0"/>
                </a:solidFill>
                <a:latin typeface="+mn-lt"/>
              </a:rPr>
              <a:t>.</a:t>
            </a:r>
            <a:endParaRPr lang="en-US" sz="4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  <a:latin typeface="+mj-lt"/>
              </a:rPr>
              <a:t>Sigara</a:t>
            </a:r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nedir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, ne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yapar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22889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34076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 err="1" smtClean="0">
                <a:solidFill>
                  <a:srgbClr val="00B0F0"/>
                </a:solidFill>
                <a:latin typeface="+mn-lt"/>
              </a:rPr>
              <a:t>Özellikle</a:t>
            </a:r>
            <a:r>
              <a:rPr lang="en-US" sz="4800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ergenlik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döneminde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fiziksel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ve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bilişsel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gelişimi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olumsuz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etkiler</a:t>
            </a:r>
            <a:r>
              <a:rPr lang="en-US" sz="4800" dirty="0" smtClean="0">
                <a:solidFill>
                  <a:srgbClr val="00B0F0"/>
                </a:solidFill>
                <a:latin typeface="+mn-lt"/>
              </a:rPr>
              <a:t>.</a:t>
            </a:r>
            <a:endParaRPr lang="en-US" sz="4800" dirty="0">
              <a:solidFill>
                <a:srgbClr val="00B0F0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rgbClr val="00B0F0"/>
                </a:solidFill>
                <a:latin typeface="+mn-lt"/>
              </a:rPr>
              <a:t>Bağımlılık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yapma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potansiyeli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çok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güçlüdür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ve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bırakmak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çok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+mn-lt"/>
              </a:rPr>
              <a:t>zordur</a:t>
            </a:r>
            <a:r>
              <a:rPr lang="en-US" sz="4800" dirty="0">
                <a:solidFill>
                  <a:srgbClr val="00B0F0"/>
                </a:solidFill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  <a:latin typeface="+mj-lt"/>
              </a:rPr>
              <a:t>Sigara</a:t>
            </a:r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nedir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, ne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yapar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70288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416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980728"/>
            <a:ext cx="871296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chemeClr val="bg1"/>
                </a:solidFill>
                <a:latin typeface="+mn-lt"/>
              </a:rPr>
              <a:t>Sigaranın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bilinmeyen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4.000’den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zehirli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kimyasal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madde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bulunmaktadır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Aşağıda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bazıları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yer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Hangisi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nerelerde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kullanılıyor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?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Araştırınız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Biraz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Kimyadan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Konuşalım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81180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akrolein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538708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benzen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571" y="547221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tolüen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64435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katran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297412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arsenik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9523" y="3721025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bütan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8635" y="4290262"/>
            <a:ext cx="1378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kadmiyum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4123" y="4746792"/>
            <a:ext cx="1964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hidrojen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siyanür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3532" y="3270639"/>
            <a:ext cx="1165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amonyak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471" y="5283482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metanol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3938" y="6032089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tiner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0127" y="3030646"/>
            <a:ext cx="160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azotoksitler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3440" y="3852971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DDT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6537" y="5272161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naftalin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2533" y="4118088"/>
            <a:ext cx="1535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formaldehid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5015" y="6073637"/>
            <a:ext cx="168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uçucu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aminler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0360" y="588357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radon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1369" y="365128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aseton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3237" y="5301480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kurşun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134" y="6097405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nikotin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111" y="460889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karbon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monoksit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30672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r>
              <a:rPr lang="tr-TR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İçer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İçmez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5713"/>
            <a:ext cx="712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Kalp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atışının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hızlanması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basıncının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artması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Midenin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asit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üretmesi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Böbreklerin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olması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gerekenden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daha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miktarda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idrar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üretmesi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9795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r>
              <a:rPr lang="tr-TR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İçer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İçmez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5713"/>
            <a:ext cx="7200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Kalp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atışının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hızlanmasıBöbreklerin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olması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gerekenden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daha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miktarda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idrar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üretmesi</a:t>
            </a:r>
            <a:endParaRPr lang="en-US" sz="3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Beynin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sinir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sisteminin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hızlı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çalışması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sonra</a:t>
            </a:r>
            <a:r>
              <a:rPr lang="en-US" sz="3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yavaşlaması</a:t>
            </a:r>
            <a:endParaRPr lang="en-US" sz="3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İştahsızlık</a:t>
            </a:r>
            <a:endParaRPr lang="en-US" sz="3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20320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r>
              <a:rPr lang="tr-TR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İçer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İçmez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5713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Koku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tat alma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duyularının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zayıflaması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Akciğerlerdeki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küçük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liflerin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havayollarının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gerektiği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şekilde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çalışmaması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ayak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parmaklarına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akışının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zayıflaması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Beyindeki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akışının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yavaşlaması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51872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ayinBitisTarihi xmlns="ef77bd6d-3ced-4c78-8818-a25a25f14052">2020-01-09T11:05:03+00:00</YayinBitisTarihi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ACEEE16A45E6F428D388B072634C88A" ma:contentTypeVersion="1" ma:contentTypeDescription="Yeni belge oluşturun." ma:contentTypeScope="" ma:versionID="719a4d190dd4b3d9a49379a3d1378e17">
  <xsd:schema xmlns:xsd="http://www.w3.org/2001/XMLSchema" xmlns:xs="http://www.w3.org/2001/XMLSchema" xmlns:p="http://schemas.microsoft.com/office/2006/metadata/properties" xmlns:ns2="ef77bd6d-3ced-4c78-8818-a25a25f14052" targetNamespace="http://schemas.microsoft.com/office/2006/metadata/properties" ma:root="true" ma:fieldsID="e0bfdbe20c32f4e842752264d650e03b" ns2:_="">
    <xsd:import namespace="ef77bd6d-3ced-4c78-8818-a25a25f14052"/>
    <xsd:element name="properties">
      <xsd:complexType>
        <xsd:sequence>
          <xsd:element name="documentManagement">
            <xsd:complexType>
              <xsd:all>
                <xsd:element ref="ns2:YayinBitisTarihi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7bd6d-3ced-4c78-8818-a25a25f14052" elementFormDefault="qualified">
    <xsd:import namespace="http://schemas.microsoft.com/office/2006/documentManagement/types"/>
    <xsd:import namespace="http://schemas.microsoft.com/office/infopath/2007/PartnerControls"/>
    <xsd:element name="YayinBitisTarihi" ma:index="8" ma:displayName="YayinBitisTarihi" ma:internalName="YayinBitisTarihi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6BCCD4-D052-49CF-8EF2-F6D8F7B035CD}"/>
</file>

<file path=customXml/itemProps2.xml><?xml version="1.0" encoding="utf-8"?>
<ds:datastoreItem xmlns:ds="http://schemas.openxmlformats.org/officeDocument/2006/customXml" ds:itemID="{5D16F7B3-05EC-4F3B-A964-FD692F4328A0}"/>
</file>

<file path=customXml/itemProps3.xml><?xml version="1.0" encoding="utf-8"?>
<ds:datastoreItem xmlns:ds="http://schemas.openxmlformats.org/officeDocument/2006/customXml" ds:itemID="{4AADF980-3E9E-4B97-9DFF-F5BBAFA75B95}"/>
</file>

<file path=docProps/app.xml><?xml version="1.0" encoding="utf-8"?>
<Properties xmlns="http://schemas.openxmlformats.org/officeDocument/2006/extended-properties" xmlns:vt="http://schemas.openxmlformats.org/officeDocument/2006/docPropsVTypes">
  <TotalTime>4225</TotalTime>
  <Words>849</Words>
  <Application>Microsoft Office PowerPoint</Application>
  <PresentationFormat>Ekran Gösterisi (4:3)</PresentationFormat>
  <Paragraphs>140</Paragraphs>
  <Slides>17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EDAM (Eğitim Danışmanlığı ve Araştırmaları Merkezi)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tutun bagimliligi_lise</dc:title>
  <dc:creator>Mustafa;hatice;Alpaslan;EDAM</dc:creator>
  <dc:description>Bu sunu Yeşilay tarafından lise çağı öğrencilere ve gençlere yönelik hazırlanmış aşağıdaki kitapçıktan yararlanılarak oluşturulmuştur:_x000d_
Dumansız Bir Hayat İçin, Itır Tarı Cömert, 2014, İstanbul, Yeşilay TBM Alan Kitaplığı Dizisi No: 3.</dc:description>
  <cp:lastModifiedBy>TURGUT</cp:lastModifiedBy>
  <cp:revision>1244</cp:revision>
  <dcterms:created xsi:type="dcterms:W3CDTF">2010-12-23T09:12:01Z</dcterms:created>
  <dcterms:modified xsi:type="dcterms:W3CDTF">2018-07-10T14:13:27Z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0x0101005ACEEE16A45E6F428D388B072634C88A</vt:lpwstr>
  </property>
</Properties>
</file>