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2.xml" ContentType="application/vnd.openxmlformats-officedocument.presentationml.slide+xml"/>
  <Override PartName="/ppt/slides/slide2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8.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4.xml" ContentType="application/vnd.openxmlformats-officedocument.presentationml.slide+xml"/>
  <Override PartName="/ppt/slides/slide9.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286" r:id="rId2"/>
    <p:sldId id="257" r:id="rId3"/>
    <p:sldId id="284"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38"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37"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B3561D-4984-485C-A501-7BEA8B18B9A8}" type="datetimeFigureOut">
              <a:rPr lang="tr-TR" smtClean="0"/>
              <a:t>14.05.2014</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8F2869-B372-42E7-8940-F89E5376076B}" type="slidenum">
              <a:rPr lang="tr-TR" smtClean="0"/>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9C777DA-66F5-4536-83C2-1512F47410AA}" type="datetime1">
              <a:rPr lang="tr-TR" smtClean="0"/>
              <a:t>14.05.2014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8A729F8-C612-4C60-A19D-7A912FFAFEA1}" type="datetime1">
              <a:rPr lang="tr-TR" smtClean="0"/>
              <a:t>14.05.2014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DC315F5-1684-4CC0-81C6-1760A8D4DE86}" type="datetime1">
              <a:rPr lang="tr-TR" smtClean="0"/>
              <a:t>14.05.2014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9211AFDA-0A21-4815-B938-4E1C6B24AC4C}" type="datetime1">
              <a:rPr lang="tr-TR" smtClean="0"/>
              <a:t>14.05.2014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4076CCFE-78DF-47FE-B7E7-B2C04F1F6D27}" type="datetime1">
              <a:rPr lang="tr-TR" smtClean="0"/>
              <a:t>14.05.2014</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234B7D4-E99B-4242-8FCC-C9316227DC9E}" type="datetime1">
              <a:rPr lang="tr-TR" smtClean="0"/>
              <a:t>14.05.2014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7737A1D-6D12-43EA-8E78-5C59A10AD402}" type="datetime1">
              <a:rPr lang="tr-TR" smtClean="0"/>
              <a:t>14.05.2014</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745E0F7B-52FC-4912-9667-D4DA4F6C3DCC}" type="datetime1">
              <a:rPr lang="tr-TR" smtClean="0"/>
              <a:t>14.05.2014</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991C31D-5F37-4131-8064-74EF393781F2}" type="datetime1">
              <a:rPr lang="tr-TR" smtClean="0"/>
              <a:t>14.05.2014</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F03E94B7-0D89-4A79-AF16-3E91DA6C0AEA}" type="datetime1">
              <a:rPr lang="tr-TR" smtClean="0"/>
              <a:t>14.05.2014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1D89247-DF90-477B-AC0E-EAEEF67A58D8}" type="datetime1">
              <a:rPr lang="tr-TR" smtClean="0"/>
              <a:t>14.05.2014</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D485F55-66EF-47BC-B891-238BEFFC75D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E37648-05EB-46E8-B586-4B52214175FA}" type="datetime1">
              <a:rPr lang="tr-TR" smtClean="0"/>
              <a:t>14.05.2014</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485F55-66EF-47BC-B891-238BEFFC75D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smtClean="0"/>
          </a:p>
          <a:p>
            <a:endParaRPr lang="tr-TR" dirty="0"/>
          </a:p>
          <a:p>
            <a:endParaRPr lang="tr-TR" dirty="0" smtClean="0"/>
          </a:p>
          <a:p>
            <a:pPr>
              <a:buNone/>
            </a:pPr>
            <a:r>
              <a:rPr lang="tr-TR" dirty="0" smtClean="0"/>
              <a:t>            </a:t>
            </a:r>
          </a:p>
          <a:p>
            <a:pPr algn="ctr">
              <a:buNone/>
            </a:pPr>
            <a:r>
              <a:rPr lang="tr-TR" dirty="0"/>
              <a:t> </a:t>
            </a:r>
            <a:r>
              <a:rPr lang="tr-TR" dirty="0" smtClean="0"/>
              <a:t>   </a:t>
            </a:r>
            <a:r>
              <a:rPr lang="tr-TR" b="1" dirty="0" smtClean="0"/>
              <a:t>ÇALIŞMA YAŞAMINI ETKİLEYEN  BİYOLOJİK RİSK ETMENLERİ</a:t>
            </a:r>
          </a:p>
          <a:p>
            <a:endParaRPr lang="tr-TR" dirty="0"/>
          </a:p>
        </p:txBody>
      </p:sp>
      <p:sp>
        <p:nvSpPr>
          <p:cNvPr id="4" name="3 Başlık"/>
          <p:cNvSpPr txBox="1">
            <a:spLocks noGrp="1" noChangeArrowheads="1"/>
          </p:cNvSpPr>
          <p:nvPr>
            <p:ph type="title"/>
          </p:nvPr>
        </p:nvSpPr>
        <p:spPr bwMode="auto">
          <a:xfrm>
            <a:off x="395536" y="620688"/>
            <a:ext cx="8301608" cy="2677656"/>
          </a:xfrm>
          <a:prstGeom prst="rect">
            <a:avLst/>
          </a:prstGeom>
          <a:solidFill>
            <a:srgbClr val="000066"/>
          </a:solidFill>
          <a:ln w="9525">
            <a:noFill/>
            <a:miter lim="800000"/>
            <a:headEnd/>
            <a:tailEnd/>
          </a:ln>
        </p:spPr>
        <p:txBody>
          <a:bodyPr wrap="square">
            <a:spAutoFit/>
          </a:bodyPr>
          <a:lstStyle/>
          <a:p>
            <a:pPr algn="ctr"/>
            <a:r>
              <a:rPr lang="tr-TR" sz="8000" b="1" dirty="0">
                <a:solidFill>
                  <a:srgbClr val="DDDDDD"/>
                </a:solidFill>
              </a:rPr>
              <a:t>AKDENİZ </a:t>
            </a:r>
          </a:p>
          <a:p>
            <a:pPr algn="ctr"/>
            <a:r>
              <a:rPr lang="tr-TR" sz="4400" b="1" dirty="0">
                <a:solidFill>
                  <a:srgbClr val="DDDDDD"/>
                </a:solidFill>
              </a:rPr>
              <a:t>ORTAK SAĞLIK VE GÜVENLİK BİRİMİ</a:t>
            </a:r>
          </a:p>
        </p:txBody>
      </p:sp>
      <p:sp>
        <p:nvSpPr>
          <p:cNvPr id="5" name="Rectangle 10"/>
          <p:cNvSpPr>
            <a:spLocks noChangeArrowheads="1"/>
          </p:cNvSpPr>
          <p:nvPr/>
        </p:nvSpPr>
        <p:spPr bwMode="auto">
          <a:xfrm>
            <a:off x="2411760" y="5085184"/>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a:t>
            </a:fld>
            <a:endParaRPr lang="tr-T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85000" lnSpcReduction="20000"/>
          </a:bodyPr>
          <a:lstStyle/>
          <a:p>
            <a:r>
              <a:rPr lang="tr-TR" dirty="0"/>
              <a:t>1) Maruz kalan veya kalabilecek çalışan sayısı, mümkün olan en az sayıda tutulur.</a:t>
            </a:r>
          </a:p>
          <a:p>
            <a:r>
              <a:rPr lang="tr-TR" dirty="0"/>
              <a:t>2) Çalışma prosesleri ve teknik kontrol önlemleri, biyolojik etkenlerin ortama yayılmasını önleyecek veya ortamda en az düzeyde bulunmasını sağlayacak şekilde düzenlenir.</a:t>
            </a:r>
          </a:p>
          <a:p>
            <a:r>
              <a:rPr lang="tr-TR" dirty="0"/>
              <a:t>3) Öncelikle toplu koruma önlemleri alınır veya </a:t>
            </a:r>
            <a:r>
              <a:rPr lang="tr-TR" dirty="0" err="1"/>
              <a:t>maruziyetin</a:t>
            </a:r>
            <a:r>
              <a:rPr lang="tr-TR" dirty="0"/>
              <a:t> başka yollarla önlenemediği durumlarda kişisel korunma yöntemleri uygulanır.</a:t>
            </a:r>
          </a:p>
          <a:p>
            <a:r>
              <a:rPr lang="tr-TR" dirty="0"/>
              <a:t>4) Hijyen önlemleri, biyolojik etkenlerin çalışma yerlerinden kazara dışarıya taşınması veya sızmasının önlenmesi veya azaltılmasını sağlamaya uygun olur.</a:t>
            </a:r>
          </a:p>
          <a:p>
            <a:endParaRPr lang="tr-TR" dirty="0"/>
          </a:p>
        </p:txBody>
      </p:sp>
      <p:pic>
        <p:nvPicPr>
          <p:cNvPr id="24577" name="Picture 1" descr="biolrisk.gif (989 bytes)"/>
          <p:cNvPicPr>
            <a:picLocks noChangeAspect="1" noChangeArrowheads="1"/>
          </p:cNvPicPr>
          <p:nvPr/>
        </p:nvPicPr>
        <p:blipFill>
          <a:blip r:embed="rId2" cstate="print"/>
          <a:srcRect/>
          <a:stretch>
            <a:fillRect/>
          </a:stretch>
        </p:blipFill>
        <p:spPr bwMode="auto">
          <a:xfrm>
            <a:off x="7452320" y="5517824"/>
            <a:ext cx="1422152" cy="1340176"/>
          </a:xfrm>
          <a:prstGeom prst="rect">
            <a:avLst/>
          </a:prstGeom>
          <a:noFill/>
          <a:ln w="9525">
            <a:noFill/>
            <a:miter lim="800000"/>
            <a:headEnd/>
            <a:tailEnd/>
          </a:ln>
        </p:spPr>
      </p:pic>
      <p:sp>
        <p:nvSpPr>
          <p:cNvPr id="5" name="Rectangle 10"/>
          <p:cNvSpPr>
            <a:spLocks noChangeArrowheads="1"/>
          </p:cNvSpPr>
          <p:nvPr/>
        </p:nvSpPr>
        <p:spPr bwMode="auto">
          <a:xfrm>
            <a:off x="2267744"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10</a:t>
            </a:fld>
            <a:endParaRPr lang="tr-T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a:xfrm>
            <a:off x="457200" y="1600200"/>
            <a:ext cx="8229600" cy="4925144"/>
          </a:xfrm>
        </p:spPr>
        <p:txBody>
          <a:bodyPr>
            <a:noAutofit/>
          </a:bodyPr>
          <a:lstStyle/>
          <a:p>
            <a:r>
              <a:rPr lang="tr-TR" sz="2000" dirty="0"/>
              <a:t>5) Ek–</a:t>
            </a:r>
            <a:r>
              <a:rPr lang="tr-TR" sz="2000" dirty="0" err="1"/>
              <a:t>II’de</a:t>
            </a:r>
            <a:r>
              <a:rPr lang="tr-TR" sz="2000" dirty="0"/>
              <a:t> verilen biyolojik risk işareti ile birlikte 23/12/2003 tarihli ve 25325 sayılı Resmî Gazete’de yayımlanan Güvenlik ve Sağlık İşaretleri Yönetmeliğinde yer alan ilgili diğer uyarı işaretleri de kullanılır.</a:t>
            </a:r>
          </a:p>
          <a:p>
            <a:r>
              <a:rPr lang="tr-TR" sz="2000" dirty="0"/>
              <a:t>6) Biyolojik etkenleri içeren kazaların önlenmesine yönelik plan hazırlanır.</a:t>
            </a:r>
          </a:p>
          <a:p>
            <a:r>
              <a:rPr lang="tr-TR" sz="2000" dirty="0"/>
              <a:t>7) Gerektiğinde, kullanılan biyolojik etkenlerin muhafaza edildikleri ortam dışında bulunup bulunmadığının belirlenmesi için 6331 sayılı Kanunun 30 uncu maddesinin birinci fıkrasının (ç) bendine göre yürürlüğe konulan Yönetmeliğe uygun ölçümler yapılır.</a:t>
            </a:r>
          </a:p>
          <a:p>
            <a:r>
              <a:rPr lang="tr-TR" sz="2000" dirty="0"/>
              <a:t>8) Atıkların, gerektiğinde uygun işlemlerden geçirildikten sonra çalışanlar tarafından güvenli bir biçimde toplanması, depolanması ve işyerinden uzaklaştırılması, güvenli ve özel kapların kullanılması da dâhil uygun yöntemlerle yapılır.</a:t>
            </a:r>
          </a:p>
          <a:p>
            <a:r>
              <a:rPr lang="tr-TR" sz="2000" dirty="0"/>
              <a:t>9) Biyolojik etkenlerin işyeri içinde güvenli bir şekilde kullanılması ve taşınması için gerekli düzenlemeler yapılır.</a:t>
            </a:r>
          </a:p>
          <a:p>
            <a:endParaRPr lang="tr-TR" sz="2000" dirty="0"/>
          </a:p>
        </p:txBody>
      </p:sp>
      <p:pic>
        <p:nvPicPr>
          <p:cNvPr id="23553" name="Picture 1" descr="biolrisk.gif (989 bytes)"/>
          <p:cNvPicPr>
            <a:picLocks noChangeAspect="1" noChangeArrowheads="1"/>
          </p:cNvPicPr>
          <p:nvPr/>
        </p:nvPicPr>
        <p:blipFill>
          <a:blip r:embed="rId2" cstate="print"/>
          <a:srcRect/>
          <a:stretch>
            <a:fillRect/>
          </a:stretch>
        </p:blipFill>
        <p:spPr bwMode="auto">
          <a:xfrm>
            <a:off x="7679316" y="5301208"/>
            <a:ext cx="1464684" cy="1380257"/>
          </a:xfrm>
          <a:prstGeom prst="rect">
            <a:avLst/>
          </a:prstGeom>
          <a:noFill/>
          <a:ln w="9525">
            <a:noFill/>
            <a:miter lim="800000"/>
            <a:headEnd/>
            <a:tailEnd/>
          </a:ln>
        </p:spPr>
      </p:pic>
      <p:sp>
        <p:nvSpPr>
          <p:cNvPr id="5" name="Rectangle 10"/>
          <p:cNvSpPr>
            <a:spLocks noChangeArrowheads="1"/>
          </p:cNvSpPr>
          <p:nvPr/>
        </p:nvSpPr>
        <p:spPr bwMode="auto">
          <a:xfrm>
            <a:off x="2123728" y="627380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11</a:t>
            </a:fld>
            <a:endParaRPr lang="tr-T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BAKANLIĞA BİLDİRİLMESİ</a:t>
            </a:r>
            <a:endParaRPr lang="tr-TR" dirty="0"/>
          </a:p>
        </p:txBody>
      </p:sp>
      <p:sp>
        <p:nvSpPr>
          <p:cNvPr id="3" name="2 İçerik Yer Tutucusu"/>
          <p:cNvSpPr>
            <a:spLocks noGrp="1"/>
          </p:cNvSpPr>
          <p:nvPr>
            <p:ph idx="1"/>
          </p:nvPr>
        </p:nvSpPr>
        <p:spPr/>
        <p:txBody>
          <a:bodyPr>
            <a:normAutofit fontScale="92500"/>
          </a:bodyPr>
          <a:lstStyle/>
          <a:p>
            <a:r>
              <a:rPr lang="tr-TR" b="1" dirty="0">
                <a:solidFill>
                  <a:srgbClr val="FF0000"/>
                </a:solidFill>
              </a:rPr>
              <a:t>–</a:t>
            </a:r>
            <a:r>
              <a:rPr lang="tr-TR" dirty="0">
                <a:solidFill>
                  <a:srgbClr val="FF0000"/>
                </a:solidFill>
              </a:rPr>
              <a:t> (1) </a:t>
            </a:r>
            <a:r>
              <a:rPr lang="tr-TR" dirty="0"/>
              <a:t>Risk değerlendirmesi sonuçları, çalışanların sağlığı ve güvenliği yönünden risk bulunduğunu ortaya koyuyorsa, Bakanlıkça istenmesi halinde, işveren aşağıdaki konularda gerekli bilgileri çalışma ve iş kurumu il müdürlüğüne verir:</a:t>
            </a:r>
          </a:p>
          <a:p>
            <a:r>
              <a:rPr lang="tr-TR" dirty="0">
                <a:solidFill>
                  <a:srgbClr val="FF0000"/>
                </a:solidFill>
              </a:rPr>
              <a:t>a) </a:t>
            </a:r>
            <a:r>
              <a:rPr lang="tr-TR" dirty="0"/>
              <a:t>Risk değerlendirmesinin sonuçları.</a:t>
            </a:r>
          </a:p>
          <a:p>
            <a:r>
              <a:rPr lang="tr-TR" dirty="0">
                <a:solidFill>
                  <a:srgbClr val="FF0000"/>
                </a:solidFill>
              </a:rPr>
              <a:t>b) </a:t>
            </a:r>
            <a:r>
              <a:rPr lang="tr-TR" dirty="0"/>
              <a:t>Çalışanların biyolojik etkenlere maruz kaldığı veya kalma ihtimali bulunan işler.</a:t>
            </a:r>
          </a:p>
          <a:p>
            <a:r>
              <a:rPr lang="tr-TR" dirty="0">
                <a:solidFill>
                  <a:srgbClr val="FF0000"/>
                </a:solidFill>
              </a:rPr>
              <a:t>c) </a:t>
            </a:r>
            <a:r>
              <a:rPr lang="tr-TR" dirty="0"/>
              <a:t>Maruz kalan çalışan sayısı.</a:t>
            </a:r>
          </a:p>
          <a:p>
            <a:endParaRPr lang="tr-TR" dirty="0"/>
          </a:p>
        </p:txBody>
      </p:sp>
      <p:pic>
        <p:nvPicPr>
          <p:cNvPr id="5" name="Picture 1" descr="biolrisk.gif (989 bytes)"/>
          <p:cNvPicPr>
            <a:picLocks noChangeAspect="1" noChangeArrowheads="1"/>
          </p:cNvPicPr>
          <p:nvPr/>
        </p:nvPicPr>
        <p:blipFill>
          <a:blip r:embed="rId2" cstate="print"/>
          <a:srcRect/>
          <a:stretch>
            <a:fillRect/>
          </a:stretch>
        </p:blipFill>
        <p:spPr bwMode="auto">
          <a:xfrm>
            <a:off x="6732240" y="5145087"/>
            <a:ext cx="1817688" cy="1712913"/>
          </a:xfrm>
          <a:prstGeom prst="rect">
            <a:avLst/>
          </a:prstGeom>
          <a:noFill/>
          <a:ln w="9525">
            <a:noFill/>
            <a:miter lim="800000"/>
            <a:headEnd/>
            <a:tailEnd/>
          </a:ln>
        </p:spPr>
      </p:pic>
      <p:sp>
        <p:nvSpPr>
          <p:cNvPr id="6" name="Rectangle 10"/>
          <p:cNvSpPr>
            <a:spLocks noChangeArrowheads="1"/>
          </p:cNvSpPr>
          <p:nvPr/>
        </p:nvSpPr>
        <p:spPr bwMode="auto">
          <a:xfrm>
            <a:off x="2123728" y="6093296"/>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7" name="6 Slayt Numarası Yer Tutucusu"/>
          <p:cNvSpPr>
            <a:spLocks noGrp="1"/>
          </p:cNvSpPr>
          <p:nvPr>
            <p:ph type="sldNum" sz="quarter" idx="12"/>
          </p:nvPr>
        </p:nvSpPr>
        <p:spPr/>
        <p:txBody>
          <a:bodyPr/>
          <a:lstStyle/>
          <a:p>
            <a:fld id="{7D485F55-66EF-47BC-B891-238BEFFC75D6}" type="slidenum">
              <a:rPr lang="tr-TR" smtClean="0"/>
              <a:t>12</a:t>
            </a:fld>
            <a:endParaRPr lang="tr-T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r>
              <a:rPr lang="tr-TR" dirty="0">
                <a:solidFill>
                  <a:srgbClr val="FF0000"/>
                </a:solidFill>
              </a:rPr>
              <a:t>ç) </a:t>
            </a:r>
            <a:r>
              <a:rPr lang="tr-TR" dirty="0"/>
              <a:t>İşyerinde iş sağlığı ve güvenliği hizmeti sunan iş güvenliği uzmanı, işyeri hekimi ve diğer sağlık personelinin adı, soyadı, unvanı ve bu konudaki yeterliliği.</a:t>
            </a:r>
          </a:p>
          <a:p>
            <a:r>
              <a:rPr lang="tr-TR" dirty="0">
                <a:solidFill>
                  <a:srgbClr val="FF0000"/>
                </a:solidFill>
              </a:rPr>
              <a:t>d) </a:t>
            </a:r>
            <a:r>
              <a:rPr lang="tr-TR" dirty="0"/>
              <a:t>Çalışma şekli ve yöntemleri de dâhil olmak üzere alınan koruyucu ve önleyici tedbirler.</a:t>
            </a:r>
          </a:p>
          <a:p>
            <a:r>
              <a:rPr lang="tr-TR" dirty="0">
                <a:solidFill>
                  <a:srgbClr val="FF0000"/>
                </a:solidFill>
              </a:rPr>
              <a:t>e) </a:t>
            </a:r>
            <a:r>
              <a:rPr lang="tr-TR" dirty="0"/>
              <a:t>Çalışanların, grup 3 veya grup 4’te biyolojik etkenlere ait fiziksel korumalarının ortadan kalkması sonucu oluşacak </a:t>
            </a:r>
            <a:r>
              <a:rPr lang="tr-TR" dirty="0" err="1"/>
              <a:t>maruziyetten</a:t>
            </a:r>
            <a:r>
              <a:rPr lang="tr-TR" dirty="0"/>
              <a:t> korunması için yapılan acil eylem planı</a:t>
            </a:r>
          </a:p>
        </p:txBody>
      </p:sp>
      <p:pic>
        <p:nvPicPr>
          <p:cNvPr id="5" name="Picture 1" descr="biolrisk.gif (989 bytes)"/>
          <p:cNvPicPr>
            <a:picLocks noChangeAspect="1" noChangeArrowheads="1"/>
          </p:cNvPicPr>
          <p:nvPr/>
        </p:nvPicPr>
        <p:blipFill>
          <a:blip r:embed="rId2" cstate="print"/>
          <a:srcRect/>
          <a:stretch>
            <a:fillRect/>
          </a:stretch>
        </p:blipFill>
        <p:spPr bwMode="auto">
          <a:xfrm>
            <a:off x="7020272" y="5145087"/>
            <a:ext cx="1817688" cy="1712913"/>
          </a:xfrm>
          <a:prstGeom prst="rect">
            <a:avLst/>
          </a:prstGeom>
          <a:noFill/>
          <a:ln w="9525">
            <a:noFill/>
            <a:miter lim="800000"/>
            <a:headEnd/>
            <a:tailEnd/>
          </a:ln>
        </p:spPr>
      </p:pic>
      <p:sp>
        <p:nvSpPr>
          <p:cNvPr id="6" name="Rectangle 10"/>
          <p:cNvSpPr>
            <a:spLocks noChangeArrowheads="1"/>
          </p:cNvSpPr>
          <p:nvPr/>
        </p:nvSpPr>
        <p:spPr bwMode="auto">
          <a:xfrm>
            <a:off x="2339752"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7" name="6 Slayt Numarası Yer Tutucusu"/>
          <p:cNvSpPr>
            <a:spLocks noGrp="1"/>
          </p:cNvSpPr>
          <p:nvPr>
            <p:ph type="sldNum" sz="quarter" idx="12"/>
          </p:nvPr>
        </p:nvSpPr>
        <p:spPr/>
        <p:txBody>
          <a:bodyPr/>
          <a:lstStyle/>
          <a:p>
            <a:fld id="{7D485F55-66EF-47BC-B891-238BEFFC75D6}" type="slidenum">
              <a:rPr lang="tr-TR" smtClean="0"/>
              <a:t>13</a:t>
            </a:fld>
            <a:endParaRPr lang="tr-T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a:bodyPr>
          <a:lstStyle/>
          <a:p>
            <a:r>
              <a:rPr lang="tr-TR" dirty="0">
                <a:solidFill>
                  <a:srgbClr val="FF0000"/>
                </a:solidFill>
              </a:rPr>
              <a:t>(2) </a:t>
            </a:r>
            <a:r>
              <a:rPr lang="tr-TR" dirty="0" smtClean="0">
                <a:solidFill>
                  <a:srgbClr val="FF0000"/>
                </a:solidFill>
              </a:rPr>
              <a:t> </a:t>
            </a:r>
            <a:r>
              <a:rPr lang="tr-TR" dirty="0" smtClean="0"/>
              <a:t>İşveren</a:t>
            </a:r>
            <a:r>
              <a:rPr lang="tr-TR" dirty="0"/>
              <a:t>, biyolojik etkenin ortama yayılmasına ve insanda ciddi enfeksiyona veya hastalığa sebep olabilecek herhangi bir kaza veya olayı derhal Bakanlığa ve Sağlık Bakanlığına bildirir.</a:t>
            </a:r>
          </a:p>
          <a:p>
            <a:r>
              <a:rPr lang="tr-TR" dirty="0">
                <a:solidFill>
                  <a:srgbClr val="FF0000"/>
                </a:solidFill>
              </a:rPr>
              <a:t>(3) </a:t>
            </a:r>
            <a:r>
              <a:rPr lang="tr-TR" dirty="0" smtClean="0">
                <a:solidFill>
                  <a:srgbClr val="FF0000"/>
                </a:solidFill>
              </a:rPr>
              <a:t> </a:t>
            </a:r>
            <a:r>
              <a:rPr lang="tr-TR" dirty="0" smtClean="0"/>
              <a:t>İşletmenin </a:t>
            </a:r>
            <a:r>
              <a:rPr lang="tr-TR" dirty="0"/>
              <a:t>faaliyeti sona erdiğinde, 13 üncü maddesine göre düzenlenen biyolojik etkene maruz kalan çalışanların listesi ile 16 </a:t>
            </a:r>
            <a:r>
              <a:rPr lang="tr-TR" dirty="0" err="1"/>
              <a:t>ncı</a:t>
            </a:r>
            <a:r>
              <a:rPr lang="tr-TR" dirty="0"/>
              <a:t> maddeye göre tutulan tüm tıbbi kayıtlar çalışma ve iş kurumu il müdürlüğüne verilir.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7092280" y="4941168"/>
            <a:ext cx="1817688" cy="1712913"/>
          </a:xfrm>
          <a:prstGeom prst="rect">
            <a:avLst/>
          </a:prstGeom>
          <a:noFill/>
          <a:ln w="9525">
            <a:noFill/>
            <a:miter lim="800000"/>
            <a:headEnd/>
            <a:tailEnd/>
          </a:ln>
        </p:spPr>
      </p:pic>
      <p:sp>
        <p:nvSpPr>
          <p:cNvPr id="5" name="Rectangle 10"/>
          <p:cNvSpPr>
            <a:spLocks noChangeArrowheads="1"/>
          </p:cNvSpPr>
          <p:nvPr/>
        </p:nvSpPr>
        <p:spPr bwMode="auto">
          <a:xfrm>
            <a:off x="2195736" y="602128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14</a:t>
            </a:fld>
            <a:endParaRPr lang="tr-T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620688"/>
            <a:ext cx="8229600" cy="1143000"/>
          </a:xfrm>
        </p:spPr>
        <p:txBody>
          <a:bodyPr>
            <a:normAutofit fontScale="90000"/>
          </a:bodyPr>
          <a:lstStyle/>
          <a:p>
            <a:r>
              <a:rPr lang="tr-TR" b="1" dirty="0">
                <a:solidFill>
                  <a:srgbClr val="FF0000"/>
                </a:solidFill>
              </a:rPr>
              <a:t>Hijyen ve </a:t>
            </a:r>
            <a:r>
              <a:rPr lang="tr-TR" b="1" dirty="0" smtClean="0">
                <a:solidFill>
                  <a:srgbClr val="FF0000"/>
                </a:solidFill>
              </a:rPr>
              <a:t>Kişisel Korunma</a:t>
            </a:r>
            <a:r>
              <a:rPr lang="tr-TR" dirty="0"/>
              <a:t/>
            </a:r>
            <a:br>
              <a:rPr lang="tr-TR" dirty="0"/>
            </a:br>
            <a:endParaRPr lang="tr-TR" dirty="0"/>
          </a:p>
        </p:txBody>
      </p:sp>
      <p:sp>
        <p:nvSpPr>
          <p:cNvPr id="3" name="2 İçerik Yer Tutucusu"/>
          <p:cNvSpPr>
            <a:spLocks noGrp="1"/>
          </p:cNvSpPr>
          <p:nvPr>
            <p:ph idx="1"/>
          </p:nvPr>
        </p:nvSpPr>
        <p:spPr/>
        <p:txBody>
          <a:bodyPr>
            <a:normAutofit fontScale="85000" lnSpcReduction="10000"/>
          </a:bodyPr>
          <a:lstStyle/>
          <a:p>
            <a:r>
              <a:rPr lang="tr-TR" dirty="0"/>
              <a:t>İşverenler, çalışanların biyolojik etkenlerle çalışmaya bağlı sağlık veya güvenlik riskleriyle karşılaştıkları bütün işlerde, aşağıdaki önlemleri alırlar:</a:t>
            </a:r>
          </a:p>
          <a:p>
            <a:r>
              <a:rPr lang="tr-TR" dirty="0">
                <a:solidFill>
                  <a:srgbClr val="FF0000"/>
                </a:solidFill>
              </a:rPr>
              <a:t>a) </a:t>
            </a:r>
            <a:r>
              <a:rPr lang="tr-TR" dirty="0"/>
              <a:t>Çalışanların, biyolojik etkenlerin bulaşma riskinin olduğu çalışma alanlarında yiyip içmeleri engellenir.</a:t>
            </a:r>
          </a:p>
          <a:p>
            <a:r>
              <a:rPr lang="tr-TR" dirty="0">
                <a:solidFill>
                  <a:srgbClr val="FF0000"/>
                </a:solidFill>
              </a:rPr>
              <a:t>b) </a:t>
            </a:r>
            <a:r>
              <a:rPr lang="tr-TR" dirty="0"/>
              <a:t>Çalışanlara uygun koruyucu giysi veya diğer uygun özel giysi sağlanır.</a:t>
            </a:r>
          </a:p>
          <a:p>
            <a:r>
              <a:rPr lang="tr-TR" dirty="0">
                <a:solidFill>
                  <a:srgbClr val="FF0000"/>
                </a:solidFill>
              </a:rPr>
              <a:t>c) </a:t>
            </a:r>
            <a:r>
              <a:rPr lang="tr-TR" dirty="0"/>
              <a:t>Çalışanlara, göz yıkama sıvıları ve/veya cilt antiseptikleri de dahil, uygun ve yeterli temizlik malzemeleri bulunan yıkanma ve tuvalet imkanları sağlanır.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7326312"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2195736"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15</a:t>
            </a:fld>
            <a:endParaRPr lang="tr-T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Hijyen ve kişisel korunma</a:t>
            </a:r>
            <a:endParaRPr lang="tr-TR" dirty="0"/>
          </a:p>
        </p:txBody>
      </p:sp>
      <p:sp>
        <p:nvSpPr>
          <p:cNvPr id="3" name="2 İçerik Yer Tutucusu"/>
          <p:cNvSpPr>
            <a:spLocks noGrp="1"/>
          </p:cNvSpPr>
          <p:nvPr>
            <p:ph idx="1"/>
          </p:nvPr>
        </p:nvSpPr>
        <p:spPr/>
        <p:txBody>
          <a:bodyPr>
            <a:normAutofit lnSpcReduction="10000"/>
          </a:bodyPr>
          <a:lstStyle/>
          <a:p>
            <a:r>
              <a:rPr lang="tr-TR" dirty="0">
                <a:solidFill>
                  <a:srgbClr val="FF0000"/>
                </a:solidFill>
              </a:rPr>
              <a:t>ç) </a:t>
            </a:r>
            <a:r>
              <a:rPr lang="tr-TR" dirty="0"/>
              <a:t>Gerekli koruyucu donanım ve ekipman, belirlenmiş bir yerde uygun olarak muhafaza edilir. Her kullanımdan sonra ve mümkünse kullanımdan önce kontrol edilip temizlenir. Koruyucu donanım ve ekipman, kullanımından önce bozuksa tamir edilir veya değiştirilir.</a:t>
            </a:r>
          </a:p>
          <a:p>
            <a:r>
              <a:rPr lang="tr-TR" dirty="0">
                <a:solidFill>
                  <a:srgbClr val="FF0000"/>
                </a:solidFill>
              </a:rPr>
              <a:t>d) </a:t>
            </a:r>
            <a:r>
              <a:rPr lang="tr-TR" dirty="0"/>
              <a:t>İnsan ve hayvan kaynaklı numunelerin alınması, işlem yapılması ve incelenmesi yöntemleri belirlenir.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732240"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2051720"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16</a:t>
            </a:fld>
            <a:endParaRPr lang="tr-T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Hijyen ve kişisel korunma</a:t>
            </a:r>
            <a:endParaRPr lang="tr-TR" dirty="0"/>
          </a:p>
        </p:txBody>
      </p:sp>
      <p:sp>
        <p:nvSpPr>
          <p:cNvPr id="3" name="2 İçerik Yer Tutucusu"/>
          <p:cNvSpPr>
            <a:spLocks noGrp="1"/>
          </p:cNvSpPr>
          <p:nvPr>
            <p:ph idx="1"/>
          </p:nvPr>
        </p:nvSpPr>
        <p:spPr/>
        <p:txBody>
          <a:bodyPr>
            <a:normAutofit lnSpcReduction="10000"/>
          </a:bodyPr>
          <a:lstStyle/>
          <a:p>
            <a:r>
              <a:rPr lang="tr-TR" dirty="0" smtClean="0"/>
              <a:t>Önceki maddelerde belirtilen </a:t>
            </a:r>
            <a:r>
              <a:rPr lang="tr-TR" dirty="0"/>
              <a:t>koruyucu giysiler de dahil, biyolojik etkenlerle kirlenmiş olabilecek iş giysileri ve koruyucu ekipman, çalışma alanından ayrılmadan önce çıkarılır ve diğer giysilerden ayrı bir yerde muhafaza edilir. İşverence, kirlenmiş bu giysilerin ve koruyucu ekipmanın </a:t>
            </a:r>
            <a:r>
              <a:rPr lang="tr-TR" dirty="0" err="1"/>
              <a:t>dekontaminasyonu</a:t>
            </a:r>
            <a:r>
              <a:rPr lang="tr-TR" dirty="0"/>
              <a:t> ve temizliği sağlanır, gerektiğinde imha edilir</a:t>
            </a:r>
            <a:r>
              <a:rPr lang="tr-TR" dirty="0" smtClean="0"/>
              <a:t>.</a:t>
            </a:r>
            <a:r>
              <a:rPr lang="tr-TR" dirty="0"/>
              <a:t> </a:t>
            </a:r>
            <a:r>
              <a:rPr lang="tr-TR" dirty="0" smtClean="0"/>
              <a:t>Bu belirtilen maddelere göre </a:t>
            </a:r>
            <a:r>
              <a:rPr lang="tr-TR" dirty="0"/>
              <a:t>alınan önlemlerin maliyeti çalışanlara yansıtılmaz</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7326312"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2123728" y="602128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17</a:t>
            </a:fld>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FF0000"/>
                </a:solidFill>
              </a:rPr>
              <a:t>Çalışanların eğitimi ve bilgilendirilmesi</a:t>
            </a:r>
            <a:endParaRPr lang="tr-TR" dirty="0">
              <a:solidFill>
                <a:srgbClr val="FF0000"/>
              </a:solidFill>
            </a:endParaRPr>
          </a:p>
        </p:txBody>
      </p:sp>
      <p:sp>
        <p:nvSpPr>
          <p:cNvPr id="3" name="2 İçerik Yer Tutucusu"/>
          <p:cNvSpPr>
            <a:spLocks noGrp="1"/>
          </p:cNvSpPr>
          <p:nvPr>
            <p:ph idx="1"/>
          </p:nvPr>
        </p:nvSpPr>
        <p:spPr/>
        <p:txBody>
          <a:bodyPr>
            <a:normAutofit fontScale="85000" lnSpcReduction="20000"/>
          </a:bodyPr>
          <a:lstStyle/>
          <a:p>
            <a:r>
              <a:rPr lang="tr-TR" dirty="0"/>
              <a:t>İşveren, işyerinde çalışanların ve/veya çalışan temsilcilerinin uygun ve yeterli eğitim almalarını sağlar ve özellikle aşağıda belirtilen konularda gerekli bilgi ve talimatları verir:</a:t>
            </a:r>
          </a:p>
          <a:p>
            <a:r>
              <a:rPr lang="tr-TR" dirty="0"/>
              <a:t>a) Olası sağlık riskleri.</a:t>
            </a:r>
          </a:p>
          <a:p>
            <a:r>
              <a:rPr lang="tr-TR" dirty="0"/>
              <a:t>b) </a:t>
            </a:r>
            <a:r>
              <a:rPr lang="tr-TR" dirty="0" err="1"/>
              <a:t>Maruziyeti</a:t>
            </a:r>
            <a:r>
              <a:rPr lang="tr-TR" dirty="0"/>
              <a:t> önlemek için alınacak önlemler.</a:t>
            </a:r>
          </a:p>
          <a:p>
            <a:r>
              <a:rPr lang="tr-TR" dirty="0"/>
              <a:t>c) Hijyen gerekleri.</a:t>
            </a:r>
          </a:p>
          <a:p>
            <a:r>
              <a:rPr lang="tr-TR" dirty="0"/>
              <a:t>ç) Koruyucu donanım ve giysilerin kullanımı ve giyilmesi.</a:t>
            </a:r>
          </a:p>
          <a:p>
            <a:r>
              <a:rPr lang="tr-TR" dirty="0"/>
              <a:t>d) Herhangi bir olay anında ve/veya olayların önlenmesinde çalışanlarca yapılması gereken adımlar</a:t>
            </a:r>
          </a:p>
        </p:txBody>
      </p:sp>
      <p:pic>
        <p:nvPicPr>
          <p:cNvPr id="4" name="Picture 1" descr="biolrisk.gif (989 bytes)"/>
          <p:cNvPicPr>
            <a:picLocks noChangeAspect="1" noChangeArrowheads="1"/>
          </p:cNvPicPr>
          <p:nvPr/>
        </p:nvPicPr>
        <p:blipFill>
          <a:blip r:embed="rId2" cstate="print"/>
          <a:srcRect/>
          <a:stretch>
            <a:fillRect/>
          </a:stretch>
        </p:blipFill>
        <p:spPr bwMode="auto">
          <a:xfrm>
            <a:off x="7308304" y="5636568"/>
            <a:ext cx="1296144" cy="1221432"/>
          </a:xfrm>
          <a:prstGeom prst="rect">
            <a:avLst/>
          </a:prstGeom>
          <a:noFill/>
          <a:ln w="9525">
            <a:noFill/>
            <a:miter lim="800000"/>
            <a:headEnd/>
            <a:tailEnd/>
          </a:ln>
        </p:spPr>
      </p:pic>
      <p:sp>
        <p:nvSpPr>
          <p:cNvPr id="5" name="Rectangle 10"/>
          <p:cNvSpPr>
            <a:spLocks noChangeArrowheads="1"/>
          </p:cNvSpPr>
          <p:nvPr/>
        </p:nvSpPr>
        <p:spPr bwMode="auto">
          <a:xfrm>
            <a:off x="2051720"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18</a:t>
            </a:fld>
            <a:endParaRPr lang="tr-T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Çalışanların eğitimi ve bilgilendirilmesi</a:t>
            </a:r>
            <a:endParaRPr lang="tr-TR" dirty="0"/>
          </a:p>
        </p:txBody>
      </p:sp>
      <p:sp>
        <p:nvSpPr>
          <p:cNvPr id="3" name="2 İçerik Yer Tutucusu"/>
          <p:cNvSpPr>
            <a:spLocks noGrp="1"/>
          </p:cNvSpPr>
          <p:nvPr>
            <p:ph idx="1"/>
          </p:nvPr>
        </p:nvSpPr>
        <p:spPr/>
        <p:txBody>
          <a:bodyPr/>
          <a:lstStyle/>
          <a:p>
            <a:r>
              <a:rPr lang="tr-TR" dirty="0"/>
              <a:t>Eğitim, biyolojik etkenlerle teması içeren çalışmalara başlanmadan önce verilir. Değişen ve ortaya çıkan yeni risklere uygun olarak yenilenir. Gerektiğinde periyodik olarak tekrarlanır.</a:t>
            </a:r>
          </a:p>
        </p:txBody>
      </p:sp>
      <p:pic>
        <p:nvPicPr>
          <p:cNvPr id="4" name="Picture 1" descr="biolrisk.gif (989 bytes)"/>
          <p:cNvPicPr>
            <a:picLocks noChangeAspect="1" noChangeArrowheads="1"/>
          </p:cNvPicPr>
          <p:nvPr/>
        </p:nvPicPr>
        <p:blipFill>
          <a:blip r:embed="rId2" cstate="print"/>
          <a:srcRect/>
          <a:stretch>
            <a:fillRect/>
          </a:stretch>
        </p:blipFill>
        <p:spPr bwMode="auto">
          <a:xfrm>
            <a:off x="6876256" y="4941168"/>
            <a:ext cx="1817688" cy="1712913"/>
          </a:xfrm>
          <a:prstGeom prst="rect">
            <a:avLst/>
          </a:prstGeom>
          <a:noFill/>
          <a:ln w="9525">
            <a:noFill/>
            <a:miter lim="800000"/>
            <a:headEnd/>
            <a:tailEnd/>
          </a:ln>
        </p:spPr>
      </p:pic>
      <p:sp>
        <p:nvSpPr>
          <p:cNvPr id="5" name="Rectangle 10"/>
          <p:cNvSpPr>
            <a:spLocks noChangeArrowheads="1"/>
          </p:cNvSpPr>
          <p:nvPr/>
        </p:nvSpPr>
        <p:spPr bwMode="auto">
          <a:xfrm>
            <a:off x="2411760" y="5085184"/>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19</a:t>
            </a:fld>
            <a:endParaRPr lang="tr-T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0"/>
            <a:ext cx="8229600" cy="1143000"/>
          </a:xfrm>
        </p:spPr>
        <p:txBody>
          <a:bodyPr/>
          <a:lstStyle/>
          <a:p>
            <a:r>
              <a:rPr lang="tr-TR" dirty="0" smtClean="0">
                <a:solidFill>
                  <a:srgbClr val="FF0000"/>
                </a:solidFill>
              </a:rPr>
              <a:t>TANIMLAR</a:t>
            </a:r>
            <a:endParaRPr lang="tr-TR" dirty="0">
              <a:solidFill>
                <a:srgbClr val="FF0000"/>
              </a:solidFill>
            </a:endParaRPr>
          </a:p>
        </p:txBody>
      </p:sp>
      <p:sp>
        <p:nvSpPr>
          <p:cNvPr id="3" name="2 İçerik Yer Tutucusu"/>
          <p:cNvSpPr>
            <a:spLocks noGrp="1"/>
          </p:cNvSpPr>
          <p:nvPr>
            <p:ph idx="1"/>
          </p:nvPr>
        </p:nvSpPr>
        <p:spPr>
          <a:xfrm>
            <a:off x="457200" y="764704"/>
            <a:ext cx="8229600" cy="6093296"/>
          </a:xfrm>
        </p:spPr>
        <p:txBody>
          <a:bodyPr/>
          <a:lstStyle/>
          <a:p>
            <a:pPr>
              <a:buNone/>
            </a:pPr>
            <a:r>
              <a:rPr lang="tr-TR" b="1" dirty="0"/>
              <a:t>BİYOLOJİK ETKENLERE </a:t>
            </a:r>
            <a:r>
              <a:rPr lang="tr-TR" b="1" dirty="0" smtClean="0"/>
              <a:t>MARUZİYET RİSKLERİNİN ÖNLENMESİ</a:t>
            </a:r>
            <a:r>
              <a:rPr lang="tr-TR" dirty="0" smtClean="0"/>
              <a:t> </a:t>
            </a:r>
            <a:r>
              <a:rPr lang="tr-TR" b="1" dirty="0" smtClean="0"/>
              <a:t>HAKKINDA YÖNETMELİK</a:t>
            </a:r>
            <a:endParaRPr lang="tr-TR" dirty="0"/>
          </a:p>
          <a:p>
            <a:endParaRPr lang="tr-TR" dirty="0"/>
          </a:p>
        </p:txBody>
      </p:sp>
      <p:sp>
        <p:nvSpPr>
          <p:cNvPr id="3073" name="Rectangle 1"/>
          <p:cNvSpPr>
            <a:spLocks noChangeArrowheads="1"/>
          </p:cNvSpPr>
          <p:nvPr/>
        </p:nvSpPr>
        <p:spPr bwMode="auto">
          <a:xfrm>
            <a:off x="611560" y="2173506"/>
            <a:ext cx="792088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1" fontAlgn="base" latinLnBrk="0" hangingPunct="1">
              <a:lnSpc>
                <a:spcPct val="100000"/>
              </a:lnSpc>
              <a:spcBef>
                <a:spcPct val="0"/>
              </a:spcBef>
              <a:spcAft>
                <a:spcPct val="0"/>
              </a:spcAft>
              <a:buClrTx/>
              <a:buSzTx/>
              <a:buFontTx/>
              <a:buNone/>
              <a:tabLst/>
            </a:pPr>
            <a:r>
              <a:rPr kumimoji="0" lang="tr-TR" sz="2400"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Biyolojik etkenler</a:t>
            </a: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Herhangi bir enfeksiyona, alerjiye veya zehirlenmeye neden olabilen, genetik olarak değiştirilmiş olanlar da dâhil mikroorganizmaları, hücre kültürlerini ve insan </a:t>
            </a:r>
            <a:r>
              <a:rPr kumimoji="0" lang="tr-T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endoparazitlerini</a:t>
            </a:r>
            <a:r>
              <a:rPr lang="tr-TR" sz="2400" dirty="0">
                <a:latin typeface="Calibri" pitchFamily="34" charset="0"/>
                <a:ea typeface="Times New Roman" pitchFamily="18" charset="0"/>
                <a:cs typeface="Times New Roman" pitchFamily="18" charset="0"/>
              </a:rPr>
              <a:t> </a:t>
            </a:r>
            <a:r>
              <a:rPr lang="tr-TR" sz="2400" dirty="0" smtClean="0">
                <a:latin typeface="Calibri" pitchFamily="34" charset="0"/>
                <a:ea typeface="Times New Roman" pitchFamily="18" charset="0"/>
                <a:cs typeface="Times New Roman" pitchFamily="18" charset="0"/>
              </a:rPr>
              <a:t>ifade eder.</a:t>
            </a:r>
            <a:endParaRPr kumimoji="0" lang="tr-T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tr-TR" sz="2400"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Hücre kültürü: </a:t>
            </a: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Çok hücreli organizmalardan türetilmiş hücrelerin in–</a:t>
            </a:r>
            <a:r>
              <a:rPr kumimoji="0" lang="tr-T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vitro</a:t>
            </a: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olarak geliştirilmesini.</a:t>
            </a:r>
            <a:endParaRPr lang="tr-TR" sz="2400" dirty="0">
              <a:latin typeface="Arial" pitchFamily="34" charset="0"/>
              <a:cs typeface="Arial" pitchFamily="34" charset="0"/>
            </a:endParaRPr>
          </a:p>
          <a:p>
            <a:pPr marL="0" marR="0" lvl="0" indent="450850" algn="l"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 </a:t>
            </a:r>
            <a:r>
              <a:rPr kumimoji="0" lang="tr-TR" sz="2400" b="1" i="0" u="none" strike="noStrike" cap="none" normalizeH="0" baseline="0" dirty="0" smtClean="0">
                <a:ln>
                  <a:noFill/>
                </a:ln>
                <a:solidFill>
                  <a:srgbClr val="FF0000"/>
                </a:solidFill>
                <a:effectLst/>
                <a:latin typeface="Calibri" pitchFamily="34" charset="0"/>
                <a:ea typeface="Times New Roman" pitchFamily="18" charset="0"/>
                <a:cs typeface="Times New Roman" pitchFamily="18" charset="0"/>
              </a:rPr>
              <a:t>Mikroorganizma: </a:t>
            </a: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Genetik materyali </a:t>
            </a:r>
            <a:r>
              <a:rPr kumimoji="0" lang="tr-TR" sz="2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replikasyon</a:t>
            </a:r>
            <a:r>
              <a:rPr kumimoji="0" lang="tr-TR" sz="2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veya aktarma yeteneğinde olan hücresel veya hücresel yapıda olmayan mikrobiyolojik varlığı,</a:t>
            </a:r>
            <a:r>
              <a:rPr lang="tr-TR" sz="2400" dirty="0">
                <a:latin typeface="Arial" pitchFamily="34" charset="0"/>
                <a:ea typeface="Times New Roman" pitchFamily="18" charset="0"/>
                <a:cs typeface="Arial" pitchFamily="34" charset="0"/>
              </a:rPr>
              <a:t> </a:t>
            </a:r>
            <a:r>
              <a:rPr kumimoji="0" lang="tr-T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ifade eder.</a:t>
            </a:r>
            <a:r>
              <a:rPr kumimoji="0" lang="tr-TR" sz="2400" b="0" i="0" u="none" strike="noStrike" cap="none" normalizeH="0" baseline="0" dirty="0" smtClean="0">
                <a:ln>
                  <a:noFill/>
                </a:ln>
                <a:solidFill>
                  <a:schemeClr val="tx1"/>
                </a:solidFill>
                <a:effectLst/>
                <a:latin typeface="Arial" pitchFamily="34" charset="0"/>
                <a:cs typeface="Arial" pitchFamily="34" charset="0"/>
              </a:rPr>
              <a:t> </a:t>
            </a:r>
          </a:p>
        </p:txBody>
      </p:sp>
      <p:pic>
        <p:nvPicPr>
          <p:cNvPr id="3074" name="Picture 2" descr="biolrisk.gif (989 bytes)"/>
          <p:cNvPicPr>
            <a:picLocks noChangeAspect="1" noChangeArrowheads="1"/>
          </p:cNvPicPr>
          <p:nvPr/>
        </p:nvPicPr>
        <p:blipFill>
          <a:blip r:embed="rId2" cstate="print"/>
          <a:srcRect/>
          <a:stretch>
            <a:fillRect/>
          </a:stretch>
        </p:blipFill>
        <p:spPr bwMode="auto">
          <a:xfrm>
            <a:off x="6948264" y="5145087"/>
            <a:ext cx="1817688" cy="1712913"/>
          </a:xfrm>
          <a:prstGeom prst="rect">
            <a:avLst/>
          </a:prstGeom>
          <a:noFill/>
          <a:ln w="9525">
            <a:noFill/>
            <a:miter lim="800000"/>
            <a:headEnd/>
            <a:tailEnd/>
          </a:ln>
        </p:spPr>
      </p:pic>
      <p:sp>
        <p:nvSpPr>
          <p:cNvPr id="7" name="Rectangle 10"/>
          <p:cNvSpPr>
            <a:spLocks noChangeArrowheads="1"/>
          </p:cNvSpPr>
          <p:nvPr/>
        </p:nvSpPr>
        <p:spPr bwMode="auto">
          <a:xfrm>
            <a:off x="2267744"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8" name="7 Slayt Numarası Yer Tutucusu"/>
          <p:cNvSpPr>
            <a:spLocks noGrp="1"/>
          </p:cNvSpPr>
          <p:nvPr>
            <p:ph type="sldNum" sz="quarter" idx="12"/>
          </p:nvPr>
        </p:nvSpPr>
        <p:spPr/>
        <p:txBody>
          <a:bodyPr/>
          <a:lstStyle/>
          <a:p>
            <a:fld id="{7D485F55-66EF-47BC-B891-238BEFFC75D6}" type="slidenum">
              <a:rPr lang="tr-TR" smtClean="0"/>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476672"/>
            <a:ext cx="8229600" cy="1143000"/>
          </a:xfrm>
        </p:spPr>
        <p:txBody>
          <a:bodyPr>
            <a:normAutofit fontScale="90000"/>
          </a:bodyPr>
          <a:lstStyle/>
          <a:p>
            <a:r>
              <a:rPr lang="tr-TR" b="1" dirty="0">
                <a:solidFill>
                  <a:srgbClr val="FF0000"/>
                </a:solidFill>
              </a:rPr>
              <a:t>Biyolojik etkenlere maruz kalan çalışanların listesi</a:t>
            </a:r>
            <a:r>
              <a:rPr lang="tr-TR" dirty="0"/>
              <a:t/>
            </a:r>
            <a:br>
              <a:rPr lang="tr-TR" dirty="0"/>
            </a:br>
            <a:endParaRPr lang="tr-TR" dirty="0"/>
          </a:p>
        </p:txBody>
      </p:sp>
      <p:sp>
        <p:nvSpPr>
          <p:cNvPr id="3" name="2 İçerik Yer Tutucusu"/>
          <p:cNvSpPr>
            <a:spLocks noGrp="1"/>
          </p:cNvSpPr>
          <p:nvPr>
            <p:ph idx="1"/>
          </p:nvPr>
        </p:nvSpPr>
        <p:spPr/>
        <p:txBody>
          <a:bodyPr/>
          <a:lstStyle/>
          <a:p>
            <a:r>
              <a:rPr lang="tr-TR" dirty="0"/>
              <a:t>İşverenler, grup 3 ve/veya grup 4 biyolojik etkenlere maruz kalan çalışanların listesini, yapılan işin türünü, mümkünse hangi biyolojik etkene maruz kaldıklarını ve </a:t>
            </a:r>
            <a:r>
              <a:rPr lang="tr-TR" dirty="0" err="1"/>
              <a:t>maruziyetler</a:t>
            </a:r>
            <a:r>
              <a:rPr lang="tr-TR" dirty="0"/>
              <a:t>, kazalar ve olaylarla ilgili kayıtları, uygun bir şekilde tutar.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804248" y="4869160"/>
            <a:ext cx="1817688" cy="1712913"/>
          </a:xfrm>
          <a:prstGeom prst="rect">
            <a:avLst/>
          </a:prstGeom>
          <a:noFill/>
          <a:ln w="9525">
            <a:noFill/>
            <a:miter lim="800000"/>
            <a:headEnd/>
            <a:tailEnd/>
          </a:ln>
        </p:spPr>
      </p:pic>
      <p:sp>
        <p:nvSpPr>
          <p:cNvPr id="5" name="Rectangle 10"/>
          <p:cNvSpPr>
            <a:spLocks noChangeArrowheads="1"/>
          </p:cNvSpPr>
          <p:nvPr/>
        </p:nvSpPr>
        <p:spPr bwMode="auto">
          <a:xfrm>
            <a:off x="2411760" y="5085184"/>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20</a:t>
            </a:fld>
            <a:endParaRPr lang="tr-T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Biyolojik etkenlere maruz kalan çalışanların listesi</a:t>
            </a:r>
            <a:endParaRPr lang="tr-TR" dirty="0"/>
          </a:p>
        </p:txBody>
      </p:sp>
      <p:sp>
        <p:nvSpPr>
          <p:cNvPr id="3" name="2 İçerik Yer Tutucusu"/>
          <p:cNvSpPr>
            <a:spLocks noGrp="1"/>
          </p:cNvSpPr>
          <p:nvPr>
            <p:ph idx="1"/>
          </p:nvPr>
        </p:nvSpPr>
        <p:spPr/>
        <p:txBody>
          <a:bodyPr/>
          <a:lstStyle/>
          <a:p>
            <a:r>
              <a:rPr lang="tr-TR" dirty="0"/>
              <a:t>Bu liste ve kayıtlar, </a:t>
            </a:r>
            <a:r>
              <a:rPr lang="tr-TR" dirty="0" err="1"/>
              <a:t>maruziyet</a:t>
            </a:r>
            <a:r>
              <a:rPr lang="tr-TR" dirty="0"/>
              <a:t> sona erdikten sonra en az </a:t>
            </a:r>
            <a:r>
              <a:rPr lang="tr-TR" dirty="0" err="1"/>
              <a:t>onbeş</a:t>
            </a:r>
            <a:r>
              <a:rPr lang="tr-TR" dirty="0"/>
              <a:t> yıl saklanır; ancak aşağıda belirtilen enfeksiyonlara neden olabilecek biyolojik etkenlere </a:t>
            </a:r>
            <a:r>
              <a:rPr lang="tr-TR" dirty="0" err="1"/>
              <a:t>maruziyet</a:t>
            </a:r>
            <a:r>
              <a:rPr lang="tr-TR" dirty="0"/>
              <a:t> söz konusu olduğunda, bu liste, bilinen son </a:t>
            </a:r>
            <a:r>
              <a:rPr lang="tr-TR" dirty="0" err="1"/>
              <a:t>maruziyetten</a:t>
            </a:r>
            <a:r>
              <a:rPr lang="tr-TR" dirty="0"/>
              <a:t> sonra en az kırk yıl boyunca saklanır:</a:t>
            </a:r>
          </a:p>
          <a:p>
            <a:pPr>
              <a:buNone/>
            </a:pPr>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156176" y="4869160"/>
            <a:ext cx="1817688" cy="1712913"/>
          </a:xfrm>
          <a:prstGeom prst="rect">
            <a:avLst/>
          </a:prstGeom>
          <a:noFill/>
          <a:ln w="9525">
            <a:noFill/>
            <a:miter lim="800000"/>
            <a:headEnd/>
            <a:tailEnd/>
          </a:ln>
        </p:spPr>
      </p:pic>
      <p:sp>
        <p:nvSpPr>
          <p:cNvPr id="5" name="Rectangle 10"/>
          <p:cNvSpPr>
            <a:spLocks noChangeArrowheads="1"/>
          </p:cNvSpPr>
          <p:nvPr/>
        </p:nvSpPr>
        <p:spPr bwMode="auto">
          <a:xfrm>
            <a:off x="1475656" y="566124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21</a:t>
            </a:fld>
            <a:endParaRPr lang="tr-T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Biyolojik etkenlere maruz kalan çalışanların listesi</a:t>
            </a:r>
            <a:endParaRPr lang="tr-TR" dirty="0"/>
          </a:p>
        </p:txBody>
      </p:sp>
      <p:sp>
        <p:nvSpPr>
          <p:cNvPr id="3" name="2 İçerik Yer Tutucusu"/>
          <p:cNvSpPr>
            <a:spLocks noGrp="1"/>
          </p:cNvSpPr>
          <p:nvPr>
            <p:ph idx="1"/>
          </p:nvPr>
        </p:nvSpPr>
        <p:spPr/>
        <p:txBody>
          <a:bodyPr>
            <a:normAutofit fontScale="77500" lnSpcReduction="20000"/>
          </a:bodyPr>
          <a:lstStyle/>
          <a:p>
            <a:r>
              <a:rPr lang="tr-TR" dirty="0">
                <a:solidFill>
                  <a:srgbClr val="FF0000"/>
                </a:solidFill>
              </a:rPr>
              <a:t>a) </a:t>
            </a:r>
            <a:r>
              <a:rPr lang="tr-TR" dirty="0"/>
              <a:t>Kalıcı veya gizli enfeksiyona neden olduğu bilinen biyolojik etkenlere </a:t>
            </a:r>
            <a:r>
              <a:rPr lang="tr-TR" dirty="0" err="1"/>
              <a:t>maruziyet</a:t>
            </a:r>
            <a:r>
              <a:rPr lang="tr-TR" dirty="0"/>
              <a:t>.</a:t>
            </a:r>
          </a:p>
          <a:p>
            <a:r>
              <a:rPr lang="tr-TR" dirty="0">
                <a:solidFill>
                  <a:srgbClr val="FF0000"/>
                </a:solidFill>
              </a:rPr>
              <a:t>b) </a:t>
            </a:r>
            <a:r>
              <a:rPr lang="tr-TR" dirty="0"/>
              <a:t>Eldeki bilgi ve verilere göre, seneler sonra hastalığın ortaya çıkmasına kadar teşhis edilemeyen enfeksiyonlara sebep olan biyolojik etkenlere </a:t>
            </a:r>
            <a:r>
              <a:rPr lang="tr-TR" dirty="0" err="1"/>
              <a:t>maruziyet</a:t>
            </a:r>
            <a:r>
              <a:rPr lang="tr-TR" dirty="0"/>
              <a:t>.</a:t>
            </a:r>
          </a:p>
          <a:p>
            <a:r>
              <a:rPr lang="tr-TR" dirty="0">
                <a:solidFill>
                  <a:srgbClr val="FF0000"/>
                </a:solidFill>
              </a:rPr>
              <a:t>c) </a:t>
            </a:r>
            <a:r>
              <a:rPr lang="tr-TR" dirty="0"/>
              <a:t>Hastalığın gelişmesinden önce uzun kuluçka dönemi olan enfeksiyonlara sebep olan biyolojik etkenlere </a:t>
            </a:r>
            <a:r>
              <a:rPr lang="tr-TR" dirty="0" err="1"/>
              <a:t>maruziyet</a:t>
            </a:r>
            <a:r>
              <a:rPr lang="tr-TR" dirty="0"/>
              <a:t>.</a:t>
            </a:r>
          </a:p>
          <a:p>
            <a:r>
              <a:rPr lang="tr-TR" dirty="0">
                <a:solidFill>
                  <a:srgbClr val="FF0000"/>
                </a:solidFill>
              </a:rPr>
              <a:t>ç) </a:t>
            </a:r>
            <a:r>
              <a:rPr lang="tr-TR" dirty="0"/>
              <a:t>Tedaviye rağmen uzun süreler boyunca tekrarlayan hastalıklarla sonuçlanan biyolojik etkenlere </a:t>
            </a:r>
            <a:r>
              <a:rPr lang="tr-TR" dirty="0" err="1"/>
              <a:t>maruziyet</a:t>
            </a:r>
            <a:r>
              <a:rPr lang="tr-TR" dirty="0"/>
              <a:t>.</a:t>
            </a:r>
          </a:p>
          <a:p>
            <a:r>
              <a:rPr lang="tr-TR" dirty="0">
                <a:solidFill>
                  <a:srgbClr val="FF0000"/>
                </a:solidFill>
              </a:rPr>
              <a:t>d) </a:t>
            </a:r>
            <a:r>
              <a:rPr lang="tr-TR" dirty="0"/>
              <a:t>Uzun süreli ciddi hasar bırakabilen enfeksiyonlara sebep olan biyolojik etkenlere </a:t>
            </a:r>
            <a:r>
              <a:rPr lang="tr-TR" dirty="0" err="1"/>
              <a:t>maruziyet</a:t>
            </a:r>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732240"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1979712"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22</a:t>
            </a:fld>
            <a:endParaRPr lang="tr-T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FF0000"/>
                </a:solidFill>
              </a:rPr>
              <a:t>Biyolojik etkenlere maruz kalan çalışanların listesi</a:t>
            </a:r>
            <a:endParaRPr lang="tr-TR" dirty="0"/>
          </a:p>
        </p:txBody>
      </p:sp>
      <p:sp>
        <p:nvSpPr>
          <p:cNvPr id="3" name="2 İçerik Yer Tutucusu"/>
          <p:cNvSpPr>
            <a:spLocks noGrp="1"/>
          </p:cNvSpPr>
          <p:nvPr>
            <p:ph idx="1"/>
          </p:nvPr>
        </p:nvSpPr>
        <p:spPr/>
        <p:txBody>
          <a:bodyPr/>
          <a:lstStyle/>
          <a:p>
            <a:r>
              <a:rPr lang="tr-TR" dirty="0"/>
              <a:t>İşyerinde görevli işyeri hekimi, iş güvenliği uzmanı veya bu konuyla ilgili diğer sorumlu kişilerin birinci fıkrada belirtilen listeye ulaşabilmeleri sağlanır</a:t>
            </a:r>
          </a:p>
        </p:txBody>
      </p:sp>
      <p:pic>
        <p:nvPicPr>
          <p:cNvPr id="4" name="Picture 1" descr="biolrisk.gif (989 bytes)"/>
          <p:cNvPicPr>
            <a:picLocks noChangeAspect="1" noChangeArrowheads="1"/>
          </p:cNvPicPr>
          <p:nvPr/>
        </p:nvPicPr>
        <p:blipFill>
          <a:blip r:embed="rId2" cstate="print"/>
          <a:srcRect/>
          <a:stretch>
            <a:fillRect/>
          </a:stretch>
        </p:blipFill>
        <p:spPr bwMode="auto">
          <a:xfrm>
            <a:off x="6444208" y="4293096"/>
            <a:ext cx="1817688" cy="1712913"/>
          </a:xfrm>
          <a:prstGeom prst="rect">
            <a:avLst/>
          </a:prstGeom>
          <a:noFill/>
          <a:ln w="9525">
            <a:noFill/>
            <a:miter lim="800000"/>
            <a:headEnd/>
            <a:tailEnd/>
          </a:ln>
        </p:spPr>
      </p:pic>
      <p:sp>
        <p:nvSpPr>
          <p:cNvPr id="5" name="Rectangle 10"/>
          <p:cNvSpPr>
            <a:spLocks noChangeArrowheads="1"/>
          </p:cNvSpPr>
          <p:nvPr/>
        </p:nvSpPr>
        <p:spPr bwMode="auto">
          <a:xfrm>
            <a:off x="1691680"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23</a:t>
            </a:fld>
            <a:endParaRPr lang="tr-T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rgbClr val="FF0000"/>
                </a:solidFill>
              </a:rPr>
              <a:t>Bakanlığa bildirim</a:t>
            </a:r>
            <a:r>
              <a:rPr lang="tr-TR" dirty="0"/>
              <a:t/>
            </a:r>
            <a:br>
              <a:rPr lang="tr-TR" dirty="0"/>
            </a:br>
            <a:endParaRPr lang="tr-TR" dirty="0"/>
          </a:p>
        </p:txBody>
      </p:sp>
      <p:sp>
        <p:nvSpPr>
          <p:cNvPr id="3" name="2 İçerik Yer Tutucusu"/>
          <p:cNvSpPr>
            <a:spLocks noGrp="1"/>
          </p:cNvSpPr>
          <p:nvPr>
            <p:ph idx="1"/>
          </p:nvPr>
        </p:nvSpPr>
        <p:spPr/>
        <p:txBody>
          <a:bodyPr/>
          <a:lstStyle/>
          <a:p>
            <a:r>
              <a:rPr lang="tr-TR" dirty="0" smtClean="0">
                <a:solidFill>
                  <a:srgbClr val="FF0000"/>
                </a:solidFill>
              </a:rPr>
              <a:t>1)</a:t>
            </a:r>
            <a:r>
              <a:rPr lang="tr-TR" dirty="0" smtClean="0"/>
              <a:t>İşverenler</a:t>
            </a:r>
            <a:r>
              <a:rPr lang="tr-TR" dirty="0"/>
              <a:t>, aşağıdaki biyolojik etkenlerin ilk kez kullanımında çalışma ve iş kurumu il müdürlüğüne ön bildirimde bulunur:</a:t>
            </a:r>
          </a:p>
          <a:p>
            <a:r>
              <a:rPr lang="tr-TR" dirty="0"/>
              <a:t>a) Grup 2 biyolojik etkenler.</a:t>
            </a:r>
          </a:p>
          <a:p>
            <a:r>
              <a:rPr lang="tr-TR" dirty="0"/>
              <a:t>b) Grup 3 biyolojik etkenler.</a:t>
            </a:r>
          </a:p>
          <a:p>
            <a:r>
              <a:rPr lang="tr-TR" dirty="0"/>
              <a:t>c) Grup 4 biyolojik etkenler</a:t>
            </a:r>
            <a:r>
              <a:rPr lang="tr-TR" dirty="0" smtClean="0"/>
              <a:t>.</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300192" y="4869160"/>
            <a:ext cx="1817688" cy="1712913"/>
          </a:xfrm>
          <a:prstGeom prst="rect">
            <a:avLst/>
          </a:prstGeom>
          <a:noFill/>
          <a:ln w="9525">
            <a:noFill/>
            <a:miter lim="800000"/>
            <a:headEnd/>
            <a:tailEnd/>
          </a:ln>
        </p:spPr>
      </p:pic>
      <p:sp>
        <p:nvSpPr>
          <p:cNvPr id="5" name="Rectangle 10"/>
          <p:cNvSpPr>
            <a:spLocks noChangeArrowheads="1"/>
          </p:cNvSpPr>
          <p:nvPr/>
        </p:nvSpPr>
        <p:spPr bwMode="auto">
          <a:xfrm>
            <a:off x="2411760" y="5085184"/>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24</a:t>
            </a:fld>
            <a:endParaRPr lang="tr-T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Bakanlığa bildirim</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solidFill>
                  <a:srgbClr val="FF0000"/>
                </a:solidFill>
              </a:rPr>
              <a:t>2</a:t>
            </a:r>
            <a:r>
              <a:rPr lang="tr-TR" dirty="0">
                <a:solidFill>
                  <a:srgbClr val="FF0000"/>
                </a:solidFill>
              </a:rPr>
              <a:t>) </a:t>
            </a:r>
            <a:r>
              <a:rPr lang="tr-TR" dirty="0"/>
              <a:t>Bu bildirim işin başlamasından en az otuz gün önce yapılır. Üçüncü fıkrasında belirtilen hususlar saklı kalmak kaydı ile işveren, grup 4’te yer alan her bir biyolojik etkeni veya geçici olarak kendisinin yaptığı sınıflandırmaya göre grup 3’te yer alan yeni bir biyolojik etkeni ilk defa kullandığında da ön bildirimde bulunur.</a:t>
            </a:r>
          </a:p>
          <a:p>
            <a:r>
              <a:rPr lang="tr-TR" dirty="0" smtClean="0">
                <a:solidFill>
                  <a:srgbClr val="FF0000"/>
                </a:solidFill>
              </a:rPr>
              <a:t>3</a:t>
            </a:r>
            <a:r>
              <a:rPr lang="tr-TR" dirty="0">
                <a:solidFill>
                  <a:srgbClr val="FF0000"/>
                </a:solidFill>
              </a:rPr>
              <a:t>) </a:t>
            </a:r>
            <a:r>
              <a:rPr lang="tr-TR" dirty="0"/>
              <a:t>Grup 4 biyolojik etkenlerle ilgili tanı hizmeti veren </a:t>
            </a:r>
            <a:r>
              <a:rPr lang="tr-TR" dirty="0" err="1"/>
              <a:t>laboratuvarlar</a:t>
            </a:r>
            <a:r>
              <a:rPr lang="tr-TR" dirty="0"/>
              <a:t> için, hizmetin içeriği hakkında başlangıçta bildirimde bulunulur.</a:t>
            </a:r>
          </a:p>
          <a:p>
            <a:r>
              <a:rPr lang="tr-TR" dirty="0" smtClean="0">
                <a:solidFill>
                  <a:srgbClr val="FF0000"/>
                </a:solidFill>
              </a:rPr>
              <a:t>4</a:t>
            </a:r>
            <a:r>
              <a:rPr lang="tr-TR" dirty="0">
                <a:solidFill>
                  <a:srgbClr val="FF0000"/>
                </a:solidFill>
              </a:rPr>
              <a:t>) </a:t>
            </a:r>
            <a:r>
              <a:rPr lang="tr-TR" dirty="0"/>
              <a:t>İşyerinde bildirimi geçersiz kılan, proses ve/veya işlemlerde sağlık veya güvenliği önemli ölçüde etkileyecek büyük değişiklikler olduğunda, bildirim yeniden yapılır.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7326312"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1907704" y="566124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25</a:t>
            </a:fld>
            <a:endParaRPr lang="tr-T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Bakanlığa bildirim</a:t>
            </a:r>
            <a:endParaRPr lang="tr-TR" dirty="0"/>
          </a:p>
        </p:txBody>
      </p:sp>
      <p:sp>
        <p:nvSpPr>
          <p:cNvPr id="3" name="2 İçerik Yer Tutucusu"/>
          <p:cNvSpPr>
            <a:spLocks noGrp="1"/>
          </p:cNvSpPr>
          <p:nvPr>
            <p:ph idx="1"/>
          </p:nvPr>
        </p:nvSpPr>
        <p:spPr/>
        <p:txBody>
          <a:bodyPr>
            <a:normAutofit fontScale="85000" lnSpcReduction="20000"/>
          </a:bodyPr>
          <a:lstStyle/>
          <a:p>
            <a:r>
              <a:rPr lang="tr-TR" dirty="0">
                <a:solidFill>
                  <a:srgbClr val="FF0000"/>
                </a:solidFill>
              </a:rPr>
              <a:t>(5) </a:t>
            </a:r>
            <a:r>
              <a:rPr lang="tr-TR" dirty="0"/>
              <a:t>Birinci, ikinci ve üçüncü fıkralarda sözü edilen bildirim;</a:t>
            </a:r>
          </a:p>
          <a:p>
            <a:r>
              <a:rPr lang="tr-TR" dirty="0"/>
              <a:t>a) İşyerinin unvan ve adresini,</a:t>
            </a:r>
          </a:p>
          <a:p>
            <a:r>
              <a:rPr lang="tr-TR" dirty="0"/>
              <a:t>b) İşyerinde iş sağlığı ve güvenliği hizmeti sunan iş güvenliği uzmanı, işyeri hekimi ve diğer sağlık personelinin adı, soyadı, unvanı ve bu konudaki yeterliliğini,</a:t>
            </a:r>
          </a:p>
          <a:p>
            <a:r>
              <a:rPr lang="tr-TR" dirty="0"/>
              <a:t>c) Risk değerlendirmesinin sonucunu,</a:t>
            </a:r>
          </a:p>
          <a:p>
            <a:r>
              <a:rPr lang="tr-TR" dirty="0"/>
              <a:t>ç) Biyolojik etken türlerini,</a:t>
            </a:r>
          </a:p>
          <a:p>
            <a:r>
              <a:rPr lang="tr-TR" dirty="0"/>
              <a:t>d) Öngörülen korunma ve önleme tedbirlerini,</a:t>
            </a:r>
          </a:p>
          <a:p>
            <a:pPr>
              <a:buNone/>
            </a:pPr>
            <a:r>
              <a:rPr lang="tr-TR" dirty="0"/>
              <a:t>içerir.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7092280" y="4941168"/>
            <a:ext cx="1817688" cy="1712913"/>
          </a:xfrm>
          <a:prstGeom prst="rect">
            <a:avLst/>
          </a:prstGeom>
          <a:noFill/>
          <a:ln w="9525">
            <a:noFill/>
            <a:miter lim="800000"/>
            <a:headEnd/>
            <a:tailEnd/>
          </a:ln>
        </p:spPr>
      </p:pic>
      <p:sp>
        <p:nvSpPr>
          <p:cNvPr id="5" name="Rectangle 10"/>
          <p:cNvSpPr>
            <a:spLocks noChangeArrowheads="1"/>
          </p:cNvSpPr>
          <p:nvPr/>
        </p:nvSpPr>
        <p:spPr bwMode="auto">
          <a:xfrm>
            <a:off x="1691680"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26</a:t>
            </a:fld>
            <a:endParaRPr lang="tr-T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7300" b="1" dirty="0">
                <a:solidFill>
                  <a:srgbClr val="FF0000"/>
                </a:solidFill>
              </a:rPr>
              <a:t>Sağlık gözetimi</a:t>
            </a:r>
            <a:r>
              <a:rPr lang="tr-TR" dirty="0"/>
              <a:t/>
            </a:r>
            <a:br>
              <a:rPr lang="tr-TR" dirty="0"/>
            </a:br>
            <a:endParaRPr lang="tr-TR" dirty="0"/>
          </a:p>
        </p:txBody>
      </p:sp>
      <p:sp>
        <p:nvSpPr>
          <p:cNvPr id="3" name="2 İçerik Yer Tutucusu"/>
          <p:cNvSpPr>
            <a:spLocks noGrp="1"/>
          </p:cNvSpPr>
          <p:nvPr>
            <p:ph idx="1"/>
          </p:nvPr>
        </p:nvSpPr>
        <p:spPr/>
        <p:txBody>
          <a:bodyPr>
            <a:normAutofit fontScale="70000" lnSpcReduction="20000"/>
          </a:bodyPr>
          <a:lstStyle/>
          <a:p>
            <a:r>
              <a:rPr lang="tr-TR" dirty="0">
                <a:solidFill>
                  <a:srgbClr val="FF0000"/>
                </a:solidFill>
              </a:rPr>
              <a:t>(1) </a:t>
            </a:r>
            <a:r>
              <a:rPr lang="tr-TR" dirty="0"/>
              <a:t>Biyolojik etkenlerle yapılan çalışmalarda işveren çalışanların, çalışmalara başlamadan önce ve işin devamı süresince düzenli aralıklarla sağlık gözetimine tabi tutulmalarını sağlar.</a:t>
            </a:r>
          </a:p>
          <a:p>
            <a:r>
              <a:rPr lang="tr-TR" dirty="0">
                <a:solidFill>
                  <a:srgbClr val="FF0000"/>
                </a:solidFill>
              </a:rPr>
              <a:t>(2) </a:t>
            </a:r>
            <a:r>
              <a:rPr lang="tr-TR" dirty="0"/>
              <a:t>Yapılan risk değerlendirmesi, özel koruma önlemleri alınması gereken çalışanları tanımlar.</a:t>
            </a:r>
          </a:p>
          <a:p>
            <a:r>
              <a:rPr lang="tr-TR" dirty="0">
                <a:solidFill>
                  <a:srgbClr val="FF0000"/>
                </a:solidFill>
              </a:rPr>
              <a:t>(3) </a:t>
            </a:r>
            <a:r>
              <a:rPr lang="tr-TR" dirty="0"/>
              <a:t>Maruz kaldıkları veya kalmış olabilecekleri biyolojik etkene karşı henüz bağışıklığı olmayan çalışanlar için gerektiğinde, Sağlık Bakanlığının işyerinin bulunduğu ildeki yetkili birimleri ile işbirliği içinde uygun aşılar yapılır. </a:t>
            </a:r>
          </a:p>
          <a:p>
            <a:r>
              <a:rPr lang="tr-TR" dirty="0">
                <a:solidFill>
                  <a:srgbClr val="FF0000"/>
                </a:solidFill>
              </a:rPr>
              <a:t>(4) </a:t>
            </a:r>
            <a:r>
              <a:rPr lang="tr-TR" dirty="0"/>
              <a:t>Bir çalışanın, </a:t>
            </a:r>
            <a:r>
              <a:rPr lang="tr-TR" dirty="0" err="1"/>
              <a:t>maruziyete</a:t>
            </a:r>
            <a:r>
              <a:rPr lang="tr-TR" dirty="0"/>
              <a:t> bağlı olduğundan kuşkulanılan bir enfeksiyona ve/veya hastalığa yakalandığı saptandığında, işyeri hekimi, benzer biçimde maruz kalmış diğer çalışanların da aynı şekilde sağlık gözetimine tabi tutulmasını sağlar. Bu durumda </a:t>
            </a:r>
            <a:r>
              <a:rPr lang="tr-TR" dirty="0" err="1"/>
              <a:t>maruziyet</a:t>
            </a:r>
            <a:r>
              <a:rPr lang="tr-TR" dirty="0"/>
              <a:t> riski yeniden değerlendirilir</a:t>
            </a:r>
          </a:p>
        </p:txBody>
      </p:sp>
      <p:pic>
        <p:nvPicPr>
          <p:cNvPr id="4" name="Picture 1" descr="biolrisk.gif (989 bytes)"/>
          <p:cNvPicPr>
            <a:picLocks noChangeAspect="1" noChangeArrowheads="1"/>
          </p:cNvPicPr>
          <p:nvPr/>
        </p:nvPicPr>
        <p:blipFill>
          <a:blip r:embed="rId2" cstate="print"/>
          <a:srcRect/>
          <a:stretch>
            <a:fillRect/>
          </a:stretch>
        </p:blipFill>
        <p:spPr bwMode="auto">
          <a:xfrm>
            <a:off x="6372200" y="5373216"/>
            <a:ext cx="1817688" cy="1712913"/>
          </a:xfrm>
          <a:prstGeom prst="rect">
            <a:avLst/>
          </a:prstGeom>
          <a:noFill/>
          <a:ln w="9525">
            <a:noFill/>
            <a:miter lim="800000"/>
            <a:headEnd/>
            <a:tailEnd/>
          </a:ln>
        </p:spPr>
      </p:pic>
      <p:sp>
        <p:nvSpPr>
          <p:cNvPr id="5" name="Rectangle 10"/>
          <p:cNvSpPr>
            <a:spLocks noChangeArrowheads="1"/>
          </p:cNvSpPr>
          <p:nvPr/>
        </p:nvSpPr>
        <p:spPr bwMode="auto">
          <a:xfrm>
            <a:off x="1835696"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27</a:t>
            </a:fld>
            <a:endParaRPr lang="tr-T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solidFill>
                  <a:srgbClr val="FF0000"/>
                </a:solidFill>
              </a:rPr>
              <a:t>Sağlık gözetimi</a:t>
            </a:r>
            <a:endParaRPr lang="tr-TR" dirty="0"/>
          </a:p>
        </p:txBody>
      </p:sp>
      <p:sp>
        <p:nvSpPr>
          <p:cNvPr id="3" name="2 İçerik Yer Tutucusu"/>
          <p:cNvSpPr>
            <a:spLocks noGrp="1"/>
          </p:cNvSpPr>
          <p:nvPr>
            <p:ph idx="1"/>
          </p:nvPr>
        </p:nvSpPr>
        <p:spPr/>
        <p:txBody>
          <a:bodyPr>
            <a:normAutofit fontScale="85000" lnSpcReduction="20000"/>
          </a:bodyPr>
          <a:lstStyle/>
          <a:p>
            <a:r>
              <a:rPr lang="tr-TR" dirty="0">
                <a:solidFill>
                  <a:srgbClr val="FF0000"/>
                </a:solidFill>
              </a:rPr>
              <a:t>(5) </a:t>
            </a:r>
            <a:r>
              <a:rPr lang="tr-TR" dirty="0"/>
              <a:t>Sağlık gözetiminin yapıldığı bu durumlarda, kişisel tıbbi kayıtlar, </a:t>
            </a:r>
            <a:r>
              <a:rPr lang="tr-TR" dirty="0" err="1"/>
              <a:t>maruziyetin</a:t>
            </a:r>
            <a:r>
              <a:rPr lang="tr-TR" dirty="0"/>
              <a:t> son bulmasından sonra en az </a:t>
            </a:r>
            <a:r>
              <a:rPr lang="tr-TR" dirty="0" err="1"/>
              <a:t>onbeş</a:t>
            </a:r>
            <a:r>
              <a:rPr lang="tr-TR" dirty="0"/>
              <a:t> yıl süre ile saklanır. 13 üncü maddenin ikinci fıkrasında belirtilen özel durumlarda kişisel tıbbi kayıtlar bilinen son </a:t>
            </a:r>
            <a:r>
              <a:rPr lang="tr-TR" dirty="0" err="1"/>
              <a:t>maruziyetten</a:t>
            </a:r>
            <a:r>
              <a:rPr lang="tr-TR" dirty="0"/>
              <a:t> itibaren kırk yıl süre ile saklanır.</a:t>
            </a:r>
          </a:p>
          <a:p>
            <a:r>
              <a:rPr lang="tr-TR" dirty="0">
                <a:solidFill>
                  <a:srgbClr val="FF0000"/>
                </a:solidFill>
              </a:rPr>
              <a:t>(6) </a:t>
            </a:r>
            <a:r>
              <a:rPr lang="tr-TR" dirty="0"/>
              <a:t>İşyeri hekimi her bir çalışan için alınması gerekli koruyucu ve önleyici tedbirler ile ilgili olarak önerilerde bulunur.</a:t>
            </a:r>
          </a:p>
          <a:p>
            <a:r>
              <a:rPr lang="tr-TR" dirty="0">
                <a:solidFill>
                  <a:srgbClr val="FF0000"/>
                </a:solidFill>
              </a:rPr>
              <a:t>(7) </a:t>
            </a:r>
            <a:r>
              <a:rPr lang="tr-TR" dirty="0" err="1"/>
              <a:t>Maruziyetin</a:t>
            </a:r>
            <a:r>
              <a:rPr lang="tr-TR" dirty="0"/>
              <a:t> sona ermesinden sonra yapılacak herhangi bir sağlık gözetimi ile ilgili olarak çalışanlara gerekli bilgi ve tavsiyeler verilir.</a:t>
            </a:r>
          </a:p>
          <a:p>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948264" y="5445224"/>
            <a:ext cx="1817688" cy="1712913"/>
          </a:xfrm>
          <a:prstGeom prst="rect">
            <a:avLst/>
          </a:prstGeom>
          <a:noFill/>
          <a:ln w="9525">
            <a:noFill/>
            <a:miter lim="800000"/>
            <a:headEnd/>
            <a:tailEnd/>
          </a:ln>
        </p:spPr>
      </p:pic>
      <p:sp>
        <p:nvSpPr>
          <p:cNvPr id="5" name="Rectangle 10"/>
          <p:cNvSpPr>
            <a:spLocks noChangeArrowheads="1"/>
          </p:cNvSpPr>
          <p:nvPr/>
        </p:nvSpPr>
        <p:spPr bwMode="auto">
          <a:xfrm>
            <a:off x="2195736" y="602128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28</a:t>
            </a:fld>
            <a:endParaRPr lang="tr-T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548680"/>
            <a:ext cx="8229600" cy="1143000"/>
          </a:xfrm>
        </p:spPr>
        <p:txBody>
          <a:bodyPr>
            <a:normAutofit fontScale="90000"/>
          </a:bodyPr>
          <a:lstStyle/>
          <a:p>
            <a:r>
              <a:rPr lang="tr-TR" b="1" dirty="0" smtClean="0">
                <a:solidFill>
                  <a:srgbClr val="FF0000"/>
                </a:solidFill>
              </a:rPr>
              <a:t>Sağlık gözetimi </a:t>
            </a:r>
            <a:r>
              <a:rPr lang="tr-TR" dirty="0"/>
              <a:t/>
            </a:r>
            <a:br>
              <a:rPr lang="tr-TR" dirty="0"/>
            </a:br>
            <a:endParaRPr lang="tr-TR" dirty="0"/>
          </a:p>
        </p:txBody>
      </p:sp>
      <p:sp>
        <p:nvSpPr>
          <p:cNvPr id="3" name="2 İçerik Yer Tutucusu"/>
          <p:cNvSpPr>
            <a:spLocks noGrp="1"/>
          </p:cNvSpPr>
          <p:nvPr>
            <p:ph idx="1"/>
          </p:nvPr>
        </p:nvSpPr>
        <p:spPr/>
        <p:txBody>
          <a:bodyPr>
            <a:normAutofit lnSpcReduction="10000"/>
          </a:bodyPr>
          <a:lstStyle/>
          <a:p>
            <a:r>
              <a:rPr lang="tr-TR" dirty="0">
                <a:solidFill>
                  <a:srgbClr val="FF0000"/>
                </a:solidFill>
              </a:rPr>
              <a:t>(8) </a:t>
            </a:r>
            <a:r>
              <a:rPr lang="tr-TR" dirty="0"/>
              <a:t>Çalışanlar, kendileriyle ilgili sağlık gözetimi sonuçları hakkında bilgi edinebilir ve ilgili çalışanlar veya işveren, sağlık gözetimi sonuçlarının gözden geçirilmesini isteyebilir.</a:t>
            </a:r>
          </a:p>
          <a:p>
            <a:r>
              <a:rPr lang="tr-TR" dirty="0">
                <a:solidFill>
                  <a:srgbClr val="FF0000"/>
                </a:solidFill>
              </a:rPr>
              <a:t>(9) </a:t>
            </a:r>
            <a:r>
              <a:rPr lang="tr-TR" dirty="0"/>
              <a:t>Çalışanların sağlık gözetimi ile ilgili hususlar Ek-</a:t>
            </a:r>
            <a:r>
              <a:rPr lang="tr-TR" dirty="0" err="1"/>
              <a:t>IV’te</a:t>
            </a:r>
            <a:r>
              <a:rPr lang="tr-TR" dirty="0"/>
              <a:t> verilmiştir.</a:t>
            </a:r>
          </a:p>
          <a:p>
            <a:r>
              <a:rPr lang="tr-TR" dirty="0">
                <a:solidFill>
                  <a:srgbClr val="FF0000"/>
                </a:solidFill>
              </a:rPr>
              <a:t>(10) </a:t>
            </a:r>
            <a:r>
              <a:rPr lang="tr-TR" dirty="0"/>
              <a:t>Biyolojik etkenlere mesleki </a:t>
            </a:r>
            <a:r>
              <a:rPr lang="tr-TR" dirty="0" err="1"/>
              <a:t>maruziyet</a:t>
            </a:r>
            <a:r>
              <a:rPr lang="tr-TR" dirty="0"/>
              <a:t> sonucu meydana gelen her hastalık veya ölüm vakaları Bakanlığa </a:t>
            </a:r>
            <a:r>
              <a:rPr lang="tr-TR" dirty="0" smtClean="0"/>
              <a:t>bildirilir.</a:t>
            </a:r>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6804248" y="5373216"/>
            <a:ext cx="1817688" cy="1712913"/>
          </a:xfrm>
          <a:prstGeom prst="rect">
            <a:avLst/>
          </a:prstGeom>
          <a:noFill/>
          <a:ln w="9525">
            <a:noFill/>
            <a:miter lim="800000"/>
            <a:headEnd/>
            <a:tailEnd/>
          </a:ln>
        </p:spPr>
      </p:pic>
      <p:sp>
        <p:nvSpPr>
          <p:cNvPr id="5" name="Rectangle 10"/>
          <p:cNvSpPr>
            <a:spLocks noChangeArrowheads="1"/>
          </p:cNvSpPr>
          <p:nvPr/>
        </p:nvSpPr>
        <p:spPr bwMode="auto">
          <a:xfrm>
            <a:off x="1907704"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29</a:t>
            </a:fld>
            <a:endParaRPr lang="tr-T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FF0000"/>
                </a:solidFill>
              </a:rPr>
              <a:t>BİYOLOJİK RİSK ETMENLERİ</a:t>
            </a:r>
            <a:endParaRPr lang="tr-TR" dirty="0">
              <a:solidFill>
                <a:srgbClr val="FF0000"/>
              </a:solidFill>
            </a:endParaRPr>
          </a:p>
        </p:txBody>
      </p:sp>
      <p:sp>
        <p:nvSpPr>
          <p:cNvPr id="3" name="2 İçerik Yer Tutucusu"/>
          <p:cNvSpPr>
            <a:spLocks noGrp="1"/>
          </p:cNvSpPr>
          <p:nvPr>
            <p:ph idx="1"/>
          </p:nvPr>
        </p:nvSpPr>
        <p:spPr/>
        <p:txBody>
          <a:bodyPr/>
          <a:lstStyle/>
          <a:p>
            <a:r>
              <a:rPr lang="tr-TR" b="1" dirty="0"/>
              <a:t>BAKTERİLER VE BENZER ORGANİZMALAR</a:t>
            </a:r>
          </a:p>
          <a:p>
            <a:r>
              <a:rPr lang="tr-TR" dirty="0"/>
              <a:t> </a:t>
            </a:r>
            <a:r>
              <a:rPr lang="tr-TR" b="1" dirty="0"/>
              <a:t>VİRÜSLER </a:t>
            </a:r>
          </a:p>
          <a:p>
            <a:r>
              <a:rPr lang="tr-TR" b="1" dirty="0"/>
              <a:t>PARAZİTLER</a:t>
            </a:r>
          </a:p>
          <a:p>
            <a:r>
              <a:rPr lang="tr-TR" b="1" dirty="0"/>
              <a:t>MANTARLAR</a:t>
            </a:r>
          </a:p>
          <a:p>
            <a:pPr>
              <a:buNone/>
            </a:pPr>
            <a:endParaRPr lang="tr-TR" dirty="0"/>
          </a:p>
        </p:txBody>
      </p:sp>
      <p:pic>
        <p:nvPicPr>
          <p:cNvPr id="4" name="Picture 1" descr="biolrisk.gif (989 bytes)"/>
          <p:cNvPicPr>
            <a:picLocks noChangeAspect="1" noChangeArrowheads="1"/>
          </p:cNvPicPr>
          <p:nvPr/>
        </p:nvPicPr>
        <p:blipFill>
          <a:blip r:embed="rId2" cstate="print"/>
          <a:srcRect/>
          <a:stretch>
            <a:fillRect/>
          </a:stretch>
        </p:blipFill>
        <p:spPr bwMode="auto">
          <a:xfrm>
            <a:off x="5796136" y="4221088"/>
            <a:ext cx="1817688" cy="1712913"/>
          </a:xfrm>
          <a:prstGeom prst="rect">
            <a:avLst/>
          </a:prstGeom>
          <a:noFill/>
          <a:ln w="9525">
            <a:noFill/>
            <a:miter lim="800000"/>
            <a:headEnd/>
            <a:tailEnd/>
          </a:ln>
        </p:spPr>
      </p:pic>
      <p:sp>
        <p:nvSpPr>
          <p:cNvPr id="5" name="Rectangle 10"/>
          <p:cNvSpPr>
            <a:spLocks noChangeArrowheads="1"/>
          </p:cNvSpPr>
          <p:nvPr/>
        </p:nvSpPr>
        <p:spPr bwMode="auto">
          <a:xfrm>
            <a:off x="1907704"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3</a:t>
            </a:fld>
            <a:endParaRPr lang="tr-T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SINIFLANDIRILMASI</a:t>
            </a:r>
            <a:endParaRPr lang="tr-TR" dirty="0"/>
          </a:p>
        </p:txBody>
      </p:sp>
      <p:sp>
        <p:nvSpPr>
          <p:cNvPr id="3" name="2 İçerik Yer Tutucusu"/>
          <p:cNvSpPr>
            <a:spLocks noGrp="1"/>
          </p:cNvSpPr>
          <p:nvPr>
            <p:ph idx="1"/>
          </p:nvPr>
        </p:nvSpPr>
        <p:spPr/>
        <p:txBody>
          <a:bodyPr/>
          <a:lstStyle/>
          <a:p>
            <a:endParaRPr lang="tr-TR" dirty="0"/>
          </a:p>
        </p:txBody>
      </p:sp>
      <p:sp>
        <p:nvSpPr>
          <p:cNvPr id="2049" name="Rectangle 1"/>
          <p:cNvSpPr>
            <a:spLocks noChangeArrowheads="1"/>
          </p:cNvSpPr>
          <p:nvPr/>
        </p:nvSpPr>
        <p:spPr bwMode="auto">
          <a:xfrm>
            <a:off x="0" y="1700808"/>
            <a:ext cx="8816320" cy="9541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r>
              <a:rPr lang="tr-TR" sz="2800" dirty="0">
                <a:latin typeface="Calibri" pitchFamily="34" charset="0"/>
                <a:ea typeface="Times New Roman" pitchFamily="18" charset="0"/>
                <a:cs typeface="Times New Roman" pitchFamily="18" charset="0"/>
              </a:rPr>
              <a:t>B</a:t>
            </a:r>
            <a:r>
              <a:rPr kumimoji="0" lang="tr-TR" sz="28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iyolojik etkenler, enfeksiyon risk düzeyine göre aşağıdaki 4 risk grubunda sınıflandırılır:</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0" name="Picture 2" descr="biolrisk.gif (989 bytes)"/>
          <p:cNvPicPr>
            <a:picLocks noChangeAspect="1" noChangeArrowheads="1"/>
          </p:cNvPicPr>
          <p:nvPr/>
        </p:nvPicPr>
        <p:blipFill>
          <a:blip r:embed="rId2" cstate="print"/>
          <a:srcRect/>
          <a:stretch>
            <a:fillRect/>
          </a:stretch>
        </p:blipFill>
        <p:spPr bwMode="auto">
          <a:xfrm>
            <a:off x="6588224" y="4509120"/>
            <a:ext cx="1817688" cy="1712913"/>
          </a:xfrm>
          <a:prstGeom prst="rect">
            <a:avLst/>
          </a:prstGeom>
          <a:noFill/>
          <a:ln w="9525">
            <a:noFill/>
            <a:miter lim="800000"/>
            <a:headEnd/>
            <a:tailEnd/>
          </a:ln>
        </p:spPr>
      </p:pic>
      <p:sp>
        <p:nvSpPr>
          <p:cNvPr id="7" name="Rectangle 10"/>
          <p:cNvSpPr>
            <a:spLocks noChangeArrowheads="1"/>
          </p:cNvSpPr>
          <p:nvPr/>
        </p:nvSpPr>
        <p:spPr bwMode="auto">
          <a:xfrm>
            <a:off x="1763688" y="558924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8" name="7 Slayt Numarası Yer Tutucusu"/>
          <p:cNvSpPr>
            <a:spLocks noGrp="1"/>
          </p:cNvSpPr>
          <p:nvPr>
            <p:ph type="sldNum" sz="quarter" idx="12"/>
          </p:nvPr>
        </p:nvSpPr>
        <p:spPr/>
        <p:txBody>
          <a:bodyPr/>
          <a:lstStyle/>
          <a:p>
            <a:fld id="{7D485F55-66EF-47BC-B891-238BEFFC75D6}" type="slidenum">
              <a:rPr lang="tr-TR" smtClean="0"/>
              <a:t>4</a:t>
            </a:fld>
            <a:endParaRPr lang="tr-T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SINIFLANDIRMA</a:t>
            </a:r>
            <a:endParaRPr lang="tr-TR" dirty="0"/>
          </a:p>
        </p:txBody>
      </p:sp>
      <p:sp>
        <p:nvSpPr>
          <p:cNvPr id="3" name="2 İçerik Yer Tutucusu"/>
          <p:cNvSpPr>
            <a:spLocks noGrp="1"/>
          </p:cNvSpPr>
          <p:nvPr>
            <p:ph idx="1"/>
          </p:nvPr>
        </p:nvSpPr>
        <p:spPr/>
        <p:txBody>
          <a:bodyPr/>
          <a:lstStyle/>
          <a:p>
            <a:endParaRPr lang="tr-TR" dirty="0"/>
          </a:p>
        </p:txBody>
      </p:sp>
      <p:sp>
        <p:nvSpPr>
          <p:cNvPr id="4" name="3 Dikdörtgen"/>
          <p:cNvSpPr/>
          <p:nvPr/>
        </p:nvSpPr>
        <p:spPr>
          <a:xfrm>
            <a:off x="467544" y="1052736"/>
            <a:ext cx="8136904" cy="4401205"/>
          </a:xfrm>
          <a:prstGeom prst="rect">
            <a:avLst/>
          </a:prstGeom>
        </p:spPr>
        <p:txBody>
          <a:bodyPr wrap="square">
            <a:spAutoFit/>
          </a:bodyPr>
          <a:lstStyle/>
          <a:p>
            <a:r>
              <a:rPr lang="tr-TR" sz="2000" dirty="0"/>
              <a:t>Grup 1 biyolojik etkenler: İnsanda hastalığa yol açma ihtimali bulunmayan biyolojik etkenler.</a:t>
            </a:r>
            <a:r>
              <a:rPr lang="tr-TR" sz="2000" dirty="0" smtClean="0"/>
              <a:t/>
            </a:r>
            <a:br>
              <a:rPr lang="tr-TR" sz="2000" dirty="0" smtClean="0"/>
            </a:br>
            <a:r>
              <a:rPr lang="tr-TR" sz="2000" dirty="0" smtClean="0"/>
              <a:t/>
            </a:r>
            <a:br>
              <a:rPr lang="tr-TR" sz="2000" dirty="0" smtClean="0"/>
            </a:br>
            <a:r>
              <a:rPr lang="tr-TR" sz="2000" dirty="0"/>
              <a:t>Grup 2 biyolojik etkenler: İnsanda hastalığa neden olabilen, çalışanlara zarar verebilecek, ancak topluma yayılma olasılığı olmayan, genellikle etkili korunma veya tedavi imkanı bulunan biyolojik etkenler.</a:t>
            </a:r>
            <a:r>
              <a:rPr lang="tr-TR" sz="2000" dirty="0" smtClean="0"/>
              <a:t/>
            </a:r>
            <a:br>
              <a:rPr lang="tr-TR" sz="2000" dirty="0" smtClean="0"/>
            </a:br>
            <a:r>
              <a:rPr lang="tr-TR" sz="2000" dirty="0" smtClean="0"/>
              <a:t/>
            </a:r>
            <a:br>
              <a:rPr lang="tr-TR" sz="2000" dirty="0" smtClean="0"/>
            </a:br>
            <a:r>
              <a:rPr lang="tr-TR" sz="2000" dirty="0"/>
              <a:t>Grup 3 biyolojik etkenler: İnsanda ağır hastalıklara neden olan, çalışanlar için ciddi tehlike oluşturan, topluma yayılma riski bulunabilen ancak genellikle etkili korunma veya tedavi imkanı olan biyolojik etkenler.</a:t>
            </a:r>
            <a:r>
              <a:rPr lang="tr-TR" sz="2000" dirty="0" smtClean="0"/>
              <a:t/>
            </a:r>
            <a:br>
              <a:rPr lang="tr-TR" sz="2000" dirty="0" smtClean="0"/>
            </a:br>
            <a:r>
              <a:rPr lang="tr-TR" sz="2000" dirty="0" smtClean="0"/>
              <a:t/>
            </a:r>
            <a:br>
              <a:rPr lang="tr-TR" sz="2000" dirty="0" smtClean="0"/>
            </a:br>
            <a:r>
              <a:rPr lang="tr-TR" sz="2000" dirty="0"/>
              <a:t>Grup 4 biyolojik etkenler: İnsanda ağır hastalıklara neden olan, çalışanlar için ciddi tehlike oluşturan, topluma yayılma riski yüksek olan ancak etkili korunma ve tedavi yöntemi bulunmayan biyolojik etkenler.</a:t>
            </a:r>
          </a:p>
        </p:txBody>
      </p:sp>
      <p:pic>
        <p:nvPicPr>
          <p:cNvPr id="1025" name="Picture 1" descr="biolrisk.gif (989 bytes)"/>
          <p:cNvPicPr>
            <a:picLocks noChangeAspect="1" noChangeArrowheads="1"/>
          </p:cNvPicPr>
          <p:nvPr/>
        </p:nvPicPr>
        <p:blipFill>
          <a:blip r:embed="rId2" cstate="print"/>
          <a:srcRect/>
          <a:stretch>
            <a:fillRect/>
          </a:stretch>
        </p:blipFill>
        <p:spPr bwMode="auto">
          <a:xfrm>
            <a:off x="6660232" y="4869160"/>
            <a:ext cx="1817688" cy="1712913"/>
          </a:xfrm>
          <a:prstGeom prst="rect">
            <a:avLst/>
          </a:prstGeom>
          <a:noFill/>
          <a:ln w="9525">
            <a:noFill/>
            <a:miter lim="800000"/>
            <a:headEnd/>
            <a:tailEnd/>
          </a:ln>
        </p:spPr>
      </p:pic>
      <p:sp>
        <p:nvSpPr>
          <p:cNvPr id="6" name="Rectangle 10"/>
          <p:cNvSpPr>
            <a:spLocks noChangeArrowheads="1"/>
          </p:cNvSpPr>
          <p:nvPr/>
        </p:nvSpPr>
        <p:spPr bwMode="auto">
          <a:xfrm>
            <a:off x="2411760" y="53650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7" name="6 Slayt Numarası Yer Tutucusu"/>
          <p:cNvSpPr>
            <a:spLocks noGrp="1"/>
          </p:cNvSpPr>
          <p:nvPr>
            <p:ph type="sldNum" sz="quarter" idx="12"/>
          </p:nvPr>
        </p:nvSpPr>
        <p:spPr/>
        <p:txBody>
          <a:bodyPr/>
          <a:lstStyle/>
          <a:p>
            <a:fld id="{7D485F55-66EF-47BC-B891-238BEFFC75D6}" type="slidenum">
              <a:rPr lang="tr-TR" smtClean="0"/>
              <a:t>5</a:t>
            </a:fld>
            <a:endParaRPr lang="tr-T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RİSKLERİN BELİRLENMESİ VE DEĞERLENDİRİLMESİ</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 </a:t>
            </a:r>
            <a:r>
              <a:rPr lang="tr-TR" dirty="0"/>
              <a:t>(1) Biyolojik etkenlere maruz kalma riski bulunan herhangi bir çalışmada, çalışanın sağlık ve güvenliğine yönelik herhangi bir riski değerlendirmek ve alınması gereken önlemleri belirlemek için, çalışanın </a:t>
            </a:r>
            <a:r>
              <a:rPr lang="tr-TR" dirty="0" err="1"/>
              <a:t>maruziyetinin</a:t>
            </a:r>
            <a:r>
              <a:rPr lang="tr-TR" dirty="0"/>
              <a:t> türü, düzeyi ve süresi belirlenir.</a:t>
            </a:r>
          </a:p>
          <a:p>
            <a:r>
              <a:rPr lang="tr-TR" dirty="0"/>
              <a:t>(2) Birden fazla grupta yer alan biyolojik etkenlere </a:t>
            </a:r>
            <a:r>
              <a:rPr lang="tr-TR" dirty="0" err="1"/>
              <a:t>maruziyetin</a:t>
            </a:r>
            <a:r>
              <a:rPr lang="tr-TR" dirty="0"/>
              <a:t> söz konusu olduğu işlerde risk değerlendirmesi, zararlı biyolojik etkenlerin tümünün oluşturduğu tehlike dikkate alınarak yapılır.</a:t>
            </a:r>
          </a:p>
          <a:p>
            <a:r>
              <a:rPr lang="tr-TR" dirty="0"/>
              <a:t>(3) Risk değerlendirmesi, çalışanın biyolojik etkenlere </a:t>
            </a:r>
            <a:r>
              <a:rPr lang="tr-TR" dirty="0" err="1"/>
              <a:t>maruziyet</a:t>
            </a:r>
            <a:r>
              <a:rPr lang="tr-TR" dirty="0"/>
              <a:t> koşullarını etkileyebilecek herhangi bir değişiklik olduğunda yenilenir.</a:t>
            </a:r>
          </a:p>
          <a:p>
            <a:endParaRPr lang="tr-TR" dirty="0"/>
          </a:p>
        </p:txBody>
      </p:sp>
      <p:pic>
        <p:nvPicPr>
          <p:cNvPr id="20481" name="Picture 1" descr="biolrisk.gif (989 bytes)"/>
          <p:cNvPicPr>
            <a:picLocks noChangeAspect="1" noChangeArrowheads="1"/>
          </p:cNvPicPr>
          <p:nvPr/>
        </p:nvPicPr>
        <p:blipFill>
          <a:blip r:embed="rId2" cstate="print"/>
          <a:srcRect/>
          <a:stretch>
            <a:fillRect/>
          </a:stretch>
        </p:blipFill>
        <p:spPr bwMode="auto">
          <a:xfrm>
            <a:off x="6948264" y="5145087"/>
            <a:ext cx="1817688" cy="1712913"/>
          </a:xfrm>
          <a:prstGeom prst="rect">
            <a:avLst/>
          </a:prstGeom>
          <a:noFill/>
          <a:ln w="9525">
            <a:noFill/>
            <a:miter lim="800000"/>
            <a:headEnd/>
            <a:tailEnd/>
          </a:ln>
        </p:spPr>
      </p:pic>
      <p:sp>
        <p:nvSpPr>
          <p:cNvPr id="5" name="Rectangle 10"/>
          <p:cNvSpPr>
            <a:spLocks noChangeArrowheads="1"/>
          </p:cNvSpPr>
          <p:nvPr/>
        </p:nvSpPr>
        <p:spPr bwMode="auto">
          <a:xfrm>
            <a:off x="1979712" y="5949280"/>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6</a:t>
            </a:fld>
            <a:endParaRPr lang="tr-T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67544" y="692696"/>
            <a:ext cx="8229600" cy="1143000"/>
          </a:xfrm>
        </p:spPr>
        <p:txBody>
          <a:bodyPr>
            <a:noAutofit/>
          </a:bodyPr>
          <a:lstStyle/>
          <a:p>
            <a:r>
              <a:rPr lang="tr-TR" sz="2000" dirty="0"/>
              <a:t>(4) Birinci, ikinci ve üçüncü fıkralarında belirtilen risk </a:t>
            </a:r>
            <a:r>
              <a:rPr lang="tr-TR" sz="2000" dirty="0" smtClean="0"/>
              <a:t>değerlendirmesinde </a:t>
            </a:r>
            <a:r>
              <a:rPr lang="tr-TR" sz="2000" dirty="0"/>
              <a:t>İş Sağlığı ve Güvenliği Risk Değerlendirmesi Yönetmeliğinde yer alan hükümler ile aşağıda sayılan hususlar dikkate alınarak risk değerlendirmesi yapılır:</a:t>
            </a:r>
            <a:br>
              <a:rPr lang="tr-TR" sz="2000" dirty="0"/>
            </a:br>
            <a:endParaRPr lang="tr-TR" sz="2000" dirty="0"/>
          </a:p>
        </p:txBody>
      </p:sp>
      <p:sp>
        <p:nvSpPr>
          <p:cNvPr id="3" name="2 İçerik Yer Tutucusu"/>
          <p:cNvSpPr>
            <a:spLocks noGrp="1"/>
          </p:cNvSpPr>
          <p:nvPr>
            <p:ph idx="1"/>
          </p:nvPr>
        </p:nvSpPr>
        <p:spPr/>
        <p:txBody>
          <a:bodyPr>
            <a:normAutofit fontScale="92500" lnSpcReduction="20000"/>
          </a:bodyPr>
          <a:lstStyle/>
          <a:p>
            <a:r>
              <a:rPr lang="tr-TR" dirty="0"/>
              <a:t>a) İnsan sağlığına zararlı olan veya olabilecek biyolojik etkenlerin sınıflandırılması.</a:t>
            </a:r>
          </a:p>
          <a:p>
            <a:r>
              <a:rPr lang="tr-TR" dirty="0"/>
              <a:t>b) Yetkili makamların, çalışanların sağlığını korumak için biyolojik etkenlerin denetim altına alınması hakkındaki önerileri.</a:t>
            </a:r>
          </a:p>
          <a:p>
            <a:r>
              <a:rPr lang="tr-TR" dirty="0"/>
              <a:t>c) Çalışanların yaptıkları işler sonucunda ortaya çıkabilecek hastalıklarla ilgili bilgiler.</a:t>
            </a:r>
          </a:p>
          <a:p>
            <a:r>
              <a:rPr lang="tr-TR" dirty="0"/>
              <a:t>ç) Çalışanların yaptıkları işler sonucunda ortaya çıkabilecek alerjik veya </a:t>
            </a:r>
            <a:r>
              <a:rPr lang="tr-TR" dirty="0" err="1"/>
              <a:t>toksik</a:t>
            </a:r>
            <a:r>
              <a:rPr lang="tr-TR" dirty="0"/>
              <a:t> etkiler.</a:t>
            </a:r>
          </a:p>
          <a:p>
            <a:r>
              <a:rPr lang="tr-TR" dirty="0"/>
              <a:t>d) Yaptıkları işle doğrudan bağlantılı olarak çalışanların yakalandığı hastalıklar ile ilgili bilgiler</a:t>
            </a:r>
          </a:p>
        </p:txBody>
      </p:sp>
      <p:pic>
        <p:nvPicPr>
          <p:cNvPr id="19457" name="Picture 1" descr="biolrisk.gif (989 bytes)"/>
          <p:cNvPicPr>
            <a:picLocks noChangeAspect="1" noChangeArrowheads="1"/>
          </p:cNvPicPr>
          <p:nvPr/>
        </p:nvPicPr>
        <p:blipFill>
          <a:blip r:embed="rId2" cstate="print"/>
          <a:srcRect/>
          <a:stretch>
            <a:fillRect/>
          </a:stretch>
        </p:blipFill>
        <p:spPr bwMode="auto">
          <a:xfrm>
            <a:off x="7919864" y="5733256"/>
            <a:ext cx="1224136" cy="1124744"/>
          </a:xfrm>
          <a:prstGeom prst="rect">
            <a:avLst/>
          </a:prstGeom>
          <a:noFill/>
          <a:ln w="9525">
            <a:noFill/>
            <a:miter lim="800000"/>
            <a:headEnd/>
            <a:tailEnd/>
          </a:ln>
        </p:spPr>
      </p:pic>
      <p:sp>
        <p:nvSpPr>
          <p:cNvPr id="5" name="Rectangle 10"/>
          <p:cNvSpPr>
            <a:spLocks noChangeArrowheads="1"/>
          </p:cNvSpPr>
          <p:nvPr/>
        </p:nvSpPr>
        <p:spPr bwMode="auto">
          <a:xfrm>
            <a:off x="2267744" y="6021288"/>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7</a:t>
            </a:fld>
            <a:endParaRPr lang="tr-T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İŞVERENİN YÜKÜMLÜLÜĞÜ</a:t>
            </a:r>
            <a:endParaRPr lang="tr-TR" dirty="0"/>
          </a:p>
        </p:txBody>
      </p:sp>
      <p:sp>
        <p:nvSpPr>
          <p:cNvPr id="3" name="2 İçerik Yer Tutucusu"/>
          <p:cNvSpPr>
            <a:spLocks noGrp="1"/>
          </p:cNvSpPr>
          <p:nvPr>
            <p:ph idx="1"/>
          </p:nvPr>
        </p:nvSpPr>
        <p:spPr/>
        <p:txBody>
          <a:bodyPr/>
          <a:lstStyle/>
          <a:p>
            <a:r>
              <a:rPr lang="tr-TR" b="1" dirty="0" err="1" smtClean="0"/>
              <a:t>İkâme</a:t>
            </a:r>
            <a:r>
              <a:rPr lang="tr-TR" b="1" dirty="0" smtClean="0"/>
              <a:t>: </a:t>
            </a:r>
            <a:r>
              <a:rPr lang="tr-TR" dirty="0"/>
              <a:t>İşveren, yapılan işin özelliğine göre zararlı biyolojik etkenleri kullanmaktan kaçınır ve mevcut bilgiler ışığında, biyolojik etkenleri kullanım şartlarında durumuna uygun olarak çalışanların sağlığı için tehlikeli olmayan veya daha az tehlikeli olanlar ile ikame </a:t>
            </a:r>
            <a:r>
              <a:rPr lang="tr-TR" dirty="0" smtClean="0"/>
              <a:t>eder.</a:t>
            </a:r>
            <a:endParaRPr lang="tr-TR" dirty="0"/>
          </a:p>
          <a:p>
            <a:endParaRPr lang="tr-TR" dirty="0"/>
          </a:p>
        </p:txBody>
      </p:sp>
      <p:pic>
        <p:nvPicPr>
          <p:cNvPr id="18433" name="Picture 1" descr="biolrisk.gif (989 bytes)"/>
          <p:cNvPicPr>
            <a:picLocks noChangeAspect="1" noChangeArrowheads="1"/>
          </p:cNvPicPr>
          <p:nvPr/>
        </p:nvPicPr>
        <p:blipFill>
          <a:blip r:embed="rId2" cstate="print"/>
          <a:srcRect/>
          <a:stretch>
            <a:fillRect/>
          </a:stretch>
        </p:blipFill>
        <p:spPr bwMode="auto">
          <a:xfrm>
            <a:off x="6732240" y="4653136"/>
            <a:ext cx="1817688" cy="1712913"/>
          </a:xfrm>
          <a:prstGeom prst="rect">
            <a:avLst/>
          </a:prstGeom>
          <a:noFill/>
          <a:ln w="9525">
            <a:noFill/>
            <a:miter lim="800000"/>
            <a:headEnd/>
            <a:tailEnd/>
          </a:ln>
        </p:spPr>
      </p:pic>
      <p:sp>
        <p:nvSpPr>
          <p:cNvPr id="5" name="Rectangle 10"/>
          <p:cNvSpPr>
            <a:spLocks noChangeArrowheads="1"/>
          </p:cNvSpPr>
          <p:nvPr/>
        </p:nvSpPr>
        <p:spPr bwMode="auto">
          <a:xfrm>
            <a:off x="1979712"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6" name="5 Slayt Numarası Yer Tutucusu"/>
          <p:cNvSpPr>
            <a:spLocks noGrp="1"/>
          </p:cNvSpPr>
          <p:nvPr>
            <p:ph type="sldNum" sz="quarter" idx="12"/>
          </p:nvPr>
        </p:nvSpPr>
        <p:spPr/>
        <p:txBody>
          <a:bodyPr/>
          <a:lstStyle/>
          <a:p>
            <a:fld id="{7D485F55-66EF-47BC-B891-238BEFFC75D6}" type="slidenum">
              <a:rPr lang="tr-TR" smtClean="0"/>
              <a:t>8</a:t>
            </a:fld>
            <a:endParaRPr lang="tr-T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a:t>1) İşveren, işyerinde biyolojik etkenlere </a:t>
            </a:r>
            <a:r>
              <a:rPr lang="tr-TR" dirty="0" err="1"/>
              <a:t>maruziyet</a:t>
            </a:r>
            <a:r>
              <a:rPr lang="tr-TR" dirty="0"/>
              <a:t> riskinin azaltılması için aşağıdaki önlemleri alır:</a:t>
            </a:r>
          </a:p>
          <a:p>
            <a:r>
              <a:rPr lang="tr-TR" dirty="0"/>
              <a:t>a) Yapılan risk değerlendirmesi sonucunda, çalışanların sağlık ve güvenliği için risk olduğu ortaya çıkarsa, çalışanların </a:t>
            </a:r>
            <a:r>
              <a:rPr lang="tr-TR" dirty="0" err="1"/>
              <a:t>maruziyetini</a:t>
            </a:r>
            <a:r>
              <a:rPr lang="tr-TR" dirty="0"/>
              <a:t> önler.</a:t>
            </a:r>
          </a:p>
          <a:p>
            <a:r>
              <a:rPr lang="tr-TR" dirty="0"/>
              <a:t>b) Bunun teknik olarak mümkün olmadığı hallerde, yapılan iş ve risk değerlendirmesi dikkate alınarak, sağlık ve güvenlik yönünden yeterli korumayı sağlayacak şekilde, çalışanların </a:t>
            </a:r>
            <a:r>
              <a:rPr lang="tr-TR" dirty="0" err="1"/>
              <a:t>maruziyet</a:t>
            </a:r>
            <a:r>
              <a:rPr lang="tr-TR" dirty="0"/>
              <a:t> düzeyinin en aza indirilmesi için özellikle aşağıdaki önlemleri alır:</a:t>
            </a:r>
          </a:p>
          <a:p>
            <a:endParaRPr lang="tr-TR" dirty="0"/>
          </a:p>
        </p:txBody>
      </p:sp>
      <p:sp>
        <p:nvSpPr>
          <p:cNvPr id="17409" name="Rectangle 1"/>
          <p:cNvSpPr>
            <a:spLocks noChangeArrowheads="1"/>
          </p:cNvSpPr>
          <p:nvPr/>
        </p:nvSpPr>
        <p:spPr bwMode="auto">
          <a:xfrm>
            <a:off x="467544" y="692696"/>
            <a:ext cx="3589701" cy="52322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defTabSz="914400" rtl="0" eaLnBrk="1" fontAlgn="base" latinLnBrk="0" hangingPunct="1">
              <a:lnSpc>
                <a:spcPct val="100000"/>
              </a:lnSpc>
              <a:spcBef>
                <a:spcPct val="0"/>
              </a:spcBef>
              <a:spcAft>
                <a:spcPct val="0"/>
              </a:spcAft>
              <a:buClrTx/>
              <a:buSzTx/>
              <a:buFontTx/>
              <a:buNone/>
              <a:tabLst/>
            </a:pPr>
            <a:r>
              <a:rPr kumimoji="0" lang="tr-TR" sz="28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Risklerin azaltılması</a:t>
            </a:r>
            <a:endParaRPr kumimoji="0" lang="tr-TR" sz="2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7410" name="Picture 2" descr="biolrisk.gif (989 bytes)"/>
          <p:cNvPicPr>
            <a:picLocks noChangeAspect="1" noChangeArrowheads="1"/>
          </p:cNvPicPr>
          <p:nvPr/>
        </p:nvPicPr>
        <p:blipFill>
          <a:blip r:embed="rId2" cstate="print"/>
          <a:srcRect/>
          <a:stretch>
            <a:fillRect/>
          </a:stretch>
        </p:blipFill>
        <p:spPr bwMode="auto">
          <a:xfrm>
            <a:off x="7020272" y="5145087"/>
            <a:ext cx="1817688" cy="1712913"/>
          </a:xfrm>
          <a:prstGeom prst="rect">
            <a:avLst/>
          </a:prstGeom>
          <a:noFill/>
          <a:ln w="9525">
            <a:noFill/>
            <a:miter lim="800000"/>
            <a:headEnd/>
            <a:tailEnd/>
          </a:ln>
        </p:spPr>
      </p:pic>
      <p:sp>
        <p:nvSpPr>
          <p:cNvPr id="6" name="Rectangle 10"/>
          <p:cNvSpPr>
            <a:spLocks noChangeArrowheads="1"/>
          </p:cNvSpPr>
          <p:nvPr/>
        </p:nvSpPr>
        <p:spPr bwMode="auto">
          <a:xfrm>
            <a:off x="2051720" y="5877272"/>
            <a:ext cx="4676775" cy="584200"/>
          </a:xfrm>
          <a:prstGeom prst="rect">
            <a:avLst/>
          </a:prstGeom>
          <a:noFill/>
          <a:ln w="9525">
            <a:noFill/>
            <a:miter lim="800000"/>
            <a:headEnd/>
            <a:tailEnd/>
          </a:ln>
        </p:spPr>
        <p:txBody>
          <a:bodyPr wrap="none">
            <a:spAutoFit/>
          </a:bodyPr>
          <a:lstStyle/>
          <a:p>
            <a:pPr>
              <a:defRPr/>
            </a:pPr>
            <a:r>
              <a:rPr lang="tr-TR" sz="3200" b="1" dirty="0">
                <a:solidFill>
                  <a:schemeClr val="tx2">
                    <a:lumMod val="60000"/>
                    <a:lumOff val="40000"/>
                  </a:schemeClr>
                </a:solidFill>
                <a:latin typeface="Arial" pitchFamily="34" charset="0"/>
              </a:rPr>
              <a:t>www.</a:t>
            </a:r>
            <a:r>
              <a:rPr lang="tr-TR" sz="3200" b="1" dirty="0" err="1">
                <a:solidFill>
                  <a:schemeClr val="tx2">
                    <a:lumMod val="60000"/>
                    <a:lumOff val="40000"/>
                  </a:schemeClr>
                </a:solidFill>
                <a:latin typeface="Arial" pitchFamily="34" charset="0"/>
              </a:rPr>
              <a:t>akdenizosgb</a:t>
            </a:r>
            <a:r>
              <a:rPr lang="tr-TR" sz="3200" b="1" dirty="0">
                <a:solidFill>
                  <a:schemeClr val="tx2">
                    <a:lumMod val="60000"/>
                    <a:lumOff val="40000"/>
                  </a:schemeClr>
                </a:solidFill>
                <a:latin typeface="Arial" pitchFamily="34" charset="0"/>
              </a:rPr>
              <a:t>.com</a:t>
            </a:r>
          </a:p>
        </p:txBody>
      </p:sp>
      <p:sp>
        <p:nvSpPr>
          <p:cNvPr id="7" name="6 Slayt Numarası Yer Tutucusu"/>
          <p:cNvSpPr>
            <a:spLocks noGrp="1"/>
          </p:cNvSpPr>
          <p:nvPr>
            <p:ph type="sldNum" sz="quarter" idx="12"/>
          </p:nvPr>
        </p:nvSpPr>
        <p:spPr/>
        <p:txBody>
          <a:bodyPr/>
          <a:lstStyle/>
          <a:p>
            <a:fld id="{7D485F55-66EF-47BC-B891-238BEFFC75D6}" type="slidenum">
              <a:rPr lang="tr-TR" smtClean="0"/>
              <a:t>9</a:t>
            </a:fld>
            <a:endParaRPr lang="tr-T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Belge" ma:contentTypeID="0x010100C10655CAD4E89E48A8C5473085C60FA3" ma:contentTypeVersion="2" ma:contentTypeDescription="Yeni belge oluşturun." ma:contentTypeScope="" ma:versionID="64931bcbd51e2f54fcff2e8bee797999">
  <xsd:schema xmlns:xsd="http://www.w3.org/2001/XMLSchema" xmlns:xs="http://www.w3.org/2001/XMLSchema" xmlns:p="http://schemas.microsoft.com/office/2006/metadata/properties" xmlns:ns1="http://schemas.microsoft.com/sharepoint/v3" xmlns:ns2="452dcf97-c3ae-4ef2-adb0-ce11094a5260" targetNamespace="http://schemas.microsoft.com/office/2006/metadata/properties" ma:root="true" ma:fieldsID="191bbc41a0abe2983f6e1cc2f935a250" ns1:_="" ns2:_="">
    <xsd:import namespace="http://schemas.microsoft.com/sharepoint/v3"/>
    <xsd:import namespace="452dcf97-c3ae-4ef2-adb0-ce11094a5260"/>
    <xsd:element name="properties">
      <xsd:complexType>
        <xsd:sequence>
          <xsd:element name="documentManagement">
            <xsd:complexType>
              <xsd:all>
                <xsd:element ref="ns1:PublishingStartDate" minOccurs="0"/>
                <xsd:element ref="ns1:PublishingExpirationDate" minOccurs="0"/>
                <xsd:element ref="ns2:YayinBitisTarihi"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Zamanlama Başlangıç Tarihi" ma:description="Zamanlama Başlangıç Tarihi, Yayımlama özelliği tarafından oluşturulan bir site sütunudur. Bu sütun, bu sayfanın site ziyaretçilerine ilk kez görüntüleneceği tarih ve zamanı belirtmek için kullanılır." ma:internalName="PublishingStartDate">
      <xsd:simpleType>
        <xsd:restriction base="dms:Unknown"/>
      </xsd:simpleType>
    </xsd:element>
    <xsd:element name="PublishingExpirationDate" ma:index="9" nillable="true" ma:displayName="Zamanlama Bitiş Tarihi" ma:description="Zamanlama Bitiş Tarihi, Yayımlama özelliği tarafından oluşturulan bir site sütunudur. Bu sütun, bu sayfanın site ziyaretçilerine artık görüntülenmeyeceği tarih ve zamanı belirtmek için kullanılır."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52dcf97-c3ae-4ef2-adb0-ce11094a5260" elementFormDefault="qualified">
    <xsd:import namespace="http://schemas.microsoft.com/office/2006/documentManagement/types"/>
    <xsd:import namespace="http://schemas.microsoft.com/office/infopath/2007/PartnerControls"/>
    <xsd:element name="YayinBitisTarihi" ma:index="10" nillable="true" ma:displayName="YayinBitisTarihi" ma:internalName="YayinBitisTarihi">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çerik Türü"/>
        <xsd:element ref="dc:title" minOccurs="0" maxOccurs="1" ma:index="4" ma:displayName="Başlı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YayinBitisTarihi xmlns="452dcf97-c3ae-4ef2-adb0-ce11094a5260">2016-04-04T12:28:04+00:00</YayinBitisTarihi>
  </documentManagement>
</p:properties>
</file>

<file path=customXml/itemProps1.xml><?xml version="1.0" encoding="utf-8"?>
<ds:datastoreItem xmlns:ds="http://schemas.openxmlformats.org/officeDocument/2006/customXml" ds:itemID="{11FDDBFD-26BD-4E1E-90FF-3E0B6ABE878B}"/>
</file>

<file path=customXml/itemProps2.xml><?xml version="1.0" encoding="utf-8"?>
<ds:datastoreItem xmlns:ds="http://schemas.openxmlformats.org/officeDocument/2006/customXml" ds:itemID="{7A4B6C17-0B5D-44E1-B9DC-A8A3C86CFD26}"/>
</file>

<file path=customXml/itemProps3.xml><?xml version="1.0" encoding="utf-8"?>
<ds:datastoreItem xmlns:ds="http://schemas.openxmlformats.org/officeDocument/2006/customXml" ds:itemID="{6B04F710-E716-4B20-8A5D-225FBCB36494}"/>
</file>

<file path=docProps/app.xml><?xml version="1.0" encoding="utf-8"?>
<Properties xmlns="http://schemas.openxmlformats.org/officeDocument/2006/extended-properties" xmlns:vt="http://schemas.openxmlformats.org/officeDocument/2006/docPropsVTypes">
  <TotalTime>283</TotalTime>
  <Words>1867</Words>
  <Application>Microsoft Office PowerPoint</Application>
  <PresentationFormat>Ekran Gösterisi (4:3)</PresentationFormat>
  <Paragraphs>175</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AKDENİZ  ORTAK SAĞLIK VE GÜVENLİK BİRİMİ</vt:lpstr>
      <vt:lpstr>TANIMLAR</vt:lpstr>
      <vt:lpstr>BİYOLOJİK RİSK ETMENLERİ</vt:lpstr>
      <vt:lpstr>SINIFLANDIRILMASI</vt:lpstr>
      <vt:lpstr>SINIFLANDIRMA</vt:lpstr>
      <vt:lpstr>RİSKLERİN BELİRLENMESİ VE DEĞERLENDİRİLMESİ</vt:lpstr>
      <vt:lpstr>(4) Birinci, ikinci ve üçüncü fıkralarında belirtilen risk değerlendirmesinde İş Sağlığı ve Güvenliği Risk Değerlendirmesi Yönetmeliğinde yer alan hükümler ile aşağıda sayılan hususlar dikkate alınarak risk değerlendirmesi yapılır: </vt:lpstr>
      <vt:lpstr>İŞVERENİN YÜKÜMLÜLÜĞÜ</vt:lpstr>
      <vt:lpstr>Slayt 9</vt:lpstr>
      <vt:lpstr>Slayt 10</vt:lpstr>
      <vt:lpstr>Slayt 11</vt:lpstr>
      <vt:lpstr>BAKANLIĞA BİLDİRİLMESİ</vt:lpstr>
      <vt:lpstr>Slayt 13</vt:lpstr>
      <vt:lpstr>Slayt 14</vt:lpstr>
      <vt:lpstr>Hijyen ve Kişisel Korunma </vt:lpstr>
      <vt:lpstr>Hijyen ve kişisel korunma</vt:lpstr>
      <vt:lpstr>Hijyen ve kişisel korunma</vt:lpstr>
      <vt:lpstr>Çalışanların eğitimi ve bilgilendirilmesi</vt:lpstr>
      <vt:lpstr>Çalışanların eğitimi ve bilgilendirilmesi</vt:lpstr>
      <vt:lpstr>Biyolojik etkenlere maruz kalan çalışanların listesi </vt:lpstr>
      <vt:lpstr>Biyolojik etkenlere maruz kalan çalışanların listesi</vt:lpstr>
      <vt:lpstr>Biyolojik etkenlere maruz kalan çalışanların listesi</vt:lpstr>
      <vt:lpstr>Biyolojik etkenlere maruz kalan çalışanların listesi</vt:lpstr>
      <vt:lpstr>Bakanlığa bildirim </vt:lpstr>
      <vt:lpstr>Bakanlığa bildirim</vt:lpstr>
      <vt:lpstr>Bakanlığa bildirim</vt:lpstr>
      <vt:lpstr>Sağlık gözetimi </vt:lpstr>
      <vt:lpstr>Sağlık gözetimi</vt:lpstr>
      <vt:lpstr>Sağlık gözetimi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user1</dc:creator>
  <cp:lastModifiedBy>user1</cp:lastModifiedBy>
  <cp:revision>15</cp:revision>
  <dcterms:created xsi:type="dcterms:W3CDTF">2014-05-14T14:00:11Z</dcterms:created>
  <dcterms:modified xsi:type="dcterms:W3CDTF">2014-05-14T18:44:01Z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0x010100C10655CAD4E89E48A8C5473085C60FA3</vt:lpwstr>
  </property>
</Properties>
</file>